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notesSlides/notesSlide9.xml" ContentType="application/vnd.openxmlformats-officedocument.presentationml.notesSlide+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2.xml" ContentType="application/vnd.openxmlformats-officedocument.presentationml.notesSlide+xml"/>
  <Override PartName="/ppt/notesSlides/notesSlide4.xml" ContentType="application/vnd.openxmlformats-officedocument.presentationml.notesSlide+xml"/>
  <Override PartName="/ppt/notesSlides/notesSlide8.xml" ContentType="application/vnd.openxmlformats-officedocument.presentationml.notesSlide+xml"/>
  <Override PartName="/ppt/notesSlides/notesSlide13.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_rels/notesSlide9.xml.rels" ContentType="application/vnd.openxmlformats-package.relationships+xml"/>
  <Override PartName="/ppt/notesSlides/_rels/notesSlide1.xml.rels" ContentType="application/vnd.openxmlformats-package.relationships+xml"/>
  <Override PartName="/ppt/notesSlides/_rels/notesSlide2.xml.rels" ContentType="application/vnd.openxmlformats-package.relationships+xml"/>
  <Override PartName="/ppt/notesSlides/_rels/notesSlide3.xml.rels" ContentType="application/vnd.openxmlformats-package.relationships+xml"/>
  <Override PartName="/ppt/notesSlides/_rels/notesSlide4.xml.rels" ContentType="application/vnd.openxmlformats-package.relationships+xml"/>
  <Override PartName="/ppt/notesSlides/_rels/notesSlide12.xml.rels" ContentType="application/vnd.openxmlformats-package.relationships+xml"/>
  <Override PartName="/ppt/notesSlides/_rels/notesSlide8.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_rels/notesSlide13.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0.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slideLayouts/slideLayout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_rels/presentation.xml.rels" ContentType="application/vnd.openxmlformats-package.relationships+xml"/>
  <Override PartName="/ppt/slides/slide9.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9.xml.rels" ContentType="application/vnd.openxmlformats-package.relationships+xml"/>
  <Override PartName="/ppt/slides/_rels/slide1.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media/image9.png" ContentType="image/png"/>
  <Override PartName="/ppt/media/image7.jpeg" ContentType="image/jpeg"/>
  <Override PartName="/ppt/media/image1.png" ContentType="image/png"/>
  <Override PartName="/ppt/media/image8.png" ContentType="image/png"/>
  <Override PartName="/ppt/media/image2.jpeg" ContentType="image/jpeg"/>
  <Override PartName="/ppt/media/image17.jpeg" ContentType="image/jpeg"/>
  <Override PartName="/ppt/media/image3.png" ContentType="image/png"/>
  <Override PartName="/ppt/media/image6.jpeg" ContentType="image/jpeg"/>
  <Override PartName="/ppt/media/image4.png" ContentType="image/png"/>
  <Override PartName="/ppt/media/image5.png" ContentType="image/png"/>
  <Override PartName="/ppt/media/image10.jpeg" ContentType="image/jpeg"/>
  <Override PartName="/ppt/media/image11.jpeg" ContentType="image/jpeg"/>
  <Override PartName="/ppt/media/image12.jpeg" ContentType="image/jpeg"/>
  <Override PartName="/ppt/media/image13.png" ContentType="image/png"/>
  <Override PartName="/ppt/media/image14.jpeg" ContentType="image/jpeg"/>
  <Override PartName="/ppt/media/image15.jpeg" ContentType="image/jpeg"/>
  <Override PartName="/ppt/media/image16.jpeg" ContentType="image/jpeg"/>
  <Override PartName="/ppt/media/image18.png" ContentType="image/png"/>
  <Override PartName="/ppt/media/image19.png" ContentType="image/png"/>
  <Override PartName="/ppt/media/image20.png" ContentType="image/png"/>
  <Override PartName="/ppt/media/image21.jpeg" ContentType="image/jpeg"/>
  <Override PartName="/ppt/media/image22.png" ContentType="image/png"/>
  <Override PartName="/ppt/media/image23.png" ContentType="image/png"/>
  <Override PartName="/ppt/media/image2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PlaceHolder 1"/>
          <p:cNvSpPr>
            <a:spLocks noGrp="1"/>
          </p:cNvSpPr>
          <p:nvPr>
            <p:ph type="sldImg"/>
          </p:nvPr>
        </p:nvSpPr>
        <p:spPr>
          <a:xfrm>
            <a:off x="533520" y="764280"/>
            <a:ext cx="6704640" cy="3771360"/>
          </a:xfrm>
          <a:prstGeom prst="rect">
            <a:avLst/>
          </a:prstGeom>
        </p:spPr>
        <p:txBody>
          <a:bodyPr lIns="0" rIns="0" tIns="0" bIns="0" anchor="ctr">
            <a:noAutofit/>
          </a:bodyPr>
          <a:p>
            <a:r>
              <a:rPr b="0" lang="en-CA" sz="1400" spc="-1" strike="noStrike">
                <a:solidFill>
                  <a:srgbClr val="000000"/>
                </a:solidFill>
                <a:latin typeface="Arial"/>
              </a:rPr>
              <a:t>Click to move the slide</a:t>
            </a:r>
            <a:endParaRPr b="0" lang="en-CA" sz="1400" spc="-1" strike="noStrike">
              <a:solidFill>
                <a:srgbClr val="000000"/>
              </a:solidFill>
              <a:latin typeface="Arial"/>
            </a:endParaRPr>
          </a:p>
        </p:txBody>
      </p:sp>
      <p:sp>
        <p:nvSpPr>
          <p:cNvPr id="146" name="PlaceHolder 2"/>
          <p:cNvSpPr>
            <a:spLocks noGrp="1"/>
          </p:cNvSpPr>
          <p:nvPr>
            <p:ph type="body"/>
          </p:nvPr>
        </p:nvSpPr>
        <p:spPr>
          <a:xfrm>
            <a:off x="777240" y="4777560"/>
            <a:ext cx="6217560" cy="4525920"/>
          </a:xfrm>
          <a:prstGeom prst="rect">
            <a:avLst/>
          </a:prstGeom>
        </p:spPr>
        <p:txBody>
          <a:bodyPr lIns="0" rIns="0" tIns="0" bIns="0">
            <a:noAutofit/>
          </a:bodyPr>
          <a:p>
            <a:r>
              <a:rPr b="0" lang="en-CA" sz="2000" spc="-1" strike="noStrike">
                <a:latin typeface="Arial"/>
              </a:rPr>
              <a:t>Click to edit the notes format</a:t>
            </a:r>
            <a:endParaRPr b="0" lang="en-CA" sz="2000" spc="-1" strike="noStrike">
              <a:latin typeface="Arial"/>
            </a:endParaRPr>
          </a:p>
        </p:txBody>
      </p:sp>
      <p:sp>
        <p:nvSpPr>
          <p:cNvPr id="147" name="PlaceHolder 3"/>
          <p:cNvSpPr>
            <a:spLocks noGrp="1"/>
          </p:cNvSpPr>
          <p:nvPr>
            <p:ph type="hdr"/>
          </p:nvPr>
        </p:nvSpPr>
        <p:spPr>
          <a:xfrm>
            <a:off x="0" y="0"/>
            <a:ext cx="3372840" cy="502560"/>
          </a:xfrm>
          <a:prstGeom prst="rect">
            <a:avLst/>
          </a:prstGeom>
        </p:spPr>
        <p:txBody>
          <a:bodyPr lIns="0" rIns="0" tIns="0" bIns="0">
            <a:noAutofit/>
          </a:bodyPr>
          <a:p>
            <a:r>
              <a:rPr b="0" lang="en-CA" sz="1400" spc="-1" strike="noStrike">
                <a:latin typeface="Times New Roman"/>
              </a:rPr>
              <a:t>&lt;header&gt;</a:t>
            </a:r>
            <a:endParaRPr b="0" lang="en-CA" sz="1400" spc="-1" strike="noStrike">
              <a:latin typeface="Times New Roman"/>
            </a:endParaRPr>
          </a:p>
        </p:txBody>
      </p:sp>
      <p:sp>
        <p:nvSpPr>
          <p:cNvPr id="148" name="PlaceHolder 4"/>
          <p:cNvSpPr>
            <a:spLocks noGrp="1"/>
          </p:cNvSpPr>
          <p:nvPr>
            <p:ph type="dt"/>
          </p:nvPr>
        </p:nvSpPr>
        <p:spPr>
          <a:xfrm>
            <a:off x="4399200" y="0"/>
            <a:ext cx="3372840" cy="502560"/>
          </a:xfrm>
          <a:prstGeom prst="rect">
            <a:avLst/>
          </a:prstGeom>
        </p:spPr>
        <p:txBody>
          <a:bodyPr lIns="0" rIns="0" tIns="0" bIns="0">
            <a:noAutofit/>
          </a:bodyPr>
          <a:p>
            <a:pPr algn="r"/>
            <a:r>
              <a:rPr b="0" lang="en-CA" sz="1400" spc="-1" strike="noStrike">
                <a:latin typeface="Times New Roman"/>
              </a:rPr>
              <a:t>&lt;date/time&gt;</a:t>
            </a:r>
            <a:endParaRPr b="0" lang="en-CA" sz="1400" spc="-1" strike="noStrike">
              <a:latin typeface="Times New Roman"/>
            </a:endParaRPr>
          </a:p>
        </p:txBody>
      </p:sp>
      <p:sp>
        <p:nvSpPr>
          <p:cNvPr id="149" name="PlaceHolder 5"/>
          <p:cNvSpPr>
            <a:spLocks noGrp="1"/>
          </p:cNvSpPr>
          <p:nvPr>
            <p:ph type="ftr"/>
          </p:nvPr>
        </p:nvSpPr>
        <p:spPr>
          <a:xfrm>
            <a:off x="0" y="9555480"/>
            <a:ext cx="3372840" cy="502560"/>
          </a:xfrm>
          <a:prstGeom prst="rect">
            <a:avLst/>
          </a:prstGeom>
        </p:spPr>
        <p:txBody>
          <a:bodyPr lIns="0" rIns="0" tIns="0" bIns="0" anchor="b">
            <a:noAutofit/>
          </a:bodyPr>
          <a:p>
            <a:r>
              <a:rPr b="0" lang="en-CA" sz="1400" spc="-1" strike="noStrike">
                <a:latin typeface="Times New Roman"/>
              </a:rPr>
              <a:t>&lt;footer&gt;</a:t>
            </a:r>
            <a:endParaRPr b="0" lang="en-CA" sz="1400" spc="-1" strike="noStrike">
              <a:latin typeface="Times New Roman"/>
            </a:endParaRPr>
          </a:p>
        </p:txBody>
      </p:sp>
      <p:sp>
        <p:nvSpPr>
          <p:cNvPr id="150" name="PlaceHolder 6"/>
          <p:cNvSpPr>
            <a:spLocks noGrp="1"/>
          </p:cNvSpPr>
          <p:nvPr>
            <p:ph type="sldNum"/>
          </p:nvPr>
        </p:nvSpPr>
        <p:spPr>
          <a:xfrm>
            <a:off x="4399200" y="9555480"/>
            <a:ext cx="3372840" cy="502560"/>
          </a:xfrm>
          <a:prstGeom prst="rect">
            <a:avLst/>
          </a:prstGeom>
        </p:spPr>
        <p:txBody>
          <a:bodyPr lIns="0" rIns="0" tIns="0" bIns="0" anchor="b">
            <a:noAutofit/>
          </a:bodyPr>
          <a:p>
            <a:pPr algn="r"/>
            <a:fld id="{20223292-D1E8-4827-B6F8-CDE10AF1D6FD}"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PlaceHolder 1"/>
          <p:cNvSpPr>
            <a:spLocks noGrp="1"/>
          </p:cNvSpPr>
          <p:nvPr>
            <p:ph type="sldImg"/>
          </p:nvPr>
        </p:nvSpPr>
        <p:spPr>
          <a:xfrm>
            <a:off x="381240" y="685800"/>
            <a:ext cx="6095880" cy="3428640"/>
          </a:xfrm>
          <a:prstGeom prst="rect">
            <a:avLst/>
          </a:prstGeom>
        </p:spPr>
      </p:sp>
      <p:sp>
        <p:nvSpPr>
          <p:cNvPr id="21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PlaceHolder 1"/>
          <p:cNvSpPr>
            <a:spLocks noGrp="1"/>
          </p:cNvSpPr>
          <p:nvPr>
            <p:ph type="sldImg"/>
          </p:nvPr>
        </p:nvSpPr>
        <p:spPr>
          <a:xfrm>
            <a:off x="381240" y="685800"/>
            <a:ext cx="6095520" cy="3428640"/>
          </a:xfrm>
          <a:prstGeom prst="rect">
            <a:avLst/>
          </a:prstGeom>
        </p:spPr>
      </p:sp>
      <p:sp>
        <p:nvSpPr>
          <p:cNvPr id="225"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599"/>
              </a:spcAft>
            </a:pPr>
            <a:r>
              <a:rPr b="0" lang="en-CA" sz="1300" spc="-1" strike="noStrike">
                <a:latin typeface="Montserrat"/>
                <a:ea typeface="Montserrat"/>
              </a:rPr>
              <a:t>Umberto</a:t>
            </a:r>
            <a:endParaRPr b="0" lang="en-CA" sz="1300" spc="-1" strike="noStrike">
              <a:latin typeface="Arial"/>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381240" y="685800"/>
            <a:ext cx="6095520" cy="3428640"/>
          </a:xfrm>
          <a:prstGeom prst="rect">
            <a:avLst/>
          </a:prstGeom>
        </p:spPr>
      </p:sp>
      <p:sp>
        <p:nvSpPr>
          <p:cNvPr id="227" name="PlaceHolder 2"/>
          <p:cNvSpPr>
            <a:spLocks noGrp="1"/>
          </p:cNvSpPr>
          <p:nvPr>
            <p:ph type="body"/>
          </p:nvPr>
        </p:nvSpPr>
        <p:spPr>
          <a:xfrm>
            <a:off x="685800" y="4343400"/>
            <a:ext cx="5486040" cy="4114440"/>
          </a:xfrm>
          <a:prstGeom prst="rect">
            <a:avLst/>
          </a:prstGeom>
        </p:spPr>
        <p:txBody>
          <a:bodyPr tIns="91440" bIns="91440">
            <a:noAutofit/>
          </a:bodyPr>
          <a:p>
            <a:pPr>
              <a:lnSpc>
                <a:spcPct val="115000"/>
              </a:lnSpc>
              <a:spcAft>
                <a:spcPts val="1599"/>
              </a:spcAft>
            </a:pPr>
            <a:r>
              <a:rPr b="0" lang="en-CA" sz="1300" spc="-1" strike="noStrike">
                <a:latin typeface="Montserrat"/>
                <a:ea typeface="Montserrat"/>
              </a:rPr>
              <a:t>Umberto</a:t>
            </a:r>
            <a:endParaRPr b="0" lang="en-CA" sz="1300" spc="-1" strike="noStrike">
              <a:latin typeface="Arial"/>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PlaceHolder 1"/>
          <p:cNvSpPr>
            <a:spLocks noGrp="1"/>
          </p:cNvSpPr>
          <p:nvPr>
            <p:ph type="sldImg"/>
          </p:nvPr>
        </p:nvSpPr>
        <p:spPr>
          <a:xfrm>
            <a:off x="381240" y="685800"/>
            <a:ext cx="6095520" cy="3428640"/>
          </a:xfrm>
          <a:prstGeom prst="rect">
            <a:avLst/>
          </a:prstGeom>
        </p:spPr>
      </p:sp>
      <p:sp>
        <p:nvSpPr>
          <p:cNvPr id="22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a:t>
            </a:r>
            <a:endParaRPr b="0" lang="en-CA" sz="1100" spc="-1" strike="noStrike">
              <a:latin typeface="Arial"/>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PlaceHolder 1"/>
          <p:cNvSpPr>
            <a:spLocks noGrp="1"/>
          </p:cNvSpPr>
          <p:nvPr>
            <p:ph type="sldImg"/>
          </p:nvPr>
        </p:nvSpPr>
        <p:spPr>
          <a:xfrm>
            <a:off x="381240" y="685800"/>
            <a:ext cx="6095520" cy="3428640"/>
          </a:xfrm>
          <a:prstGeom prst="rect">
            <a:avLst/>
          </a:prstGeom>
        </p:spPr>
      </p:sp>
      <p:sp>
        <p:nvSpPr>
          <p:cNvPr id="23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 and pictures</a:t>
            </a:r>
            <a:endParaRPr b="0" lang="en-CA" sz="1100" spc="-1" strike="noStrike">
              <a:latin typeface="Arial"/>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PlaceHolder 1"/>
          <p:cNvSpPr>
            <a:spLocks noGrp="1"/>
          </p:cNvSpPr>
          <p:nvPr>
            <p:ph type="sldImg"/>
          </p:nvPr>
        </p:nvSpPr>
        <p:spPr>
          <a:xfrm>
            <a:off x="381240" y="685800"/>
            <a:ext cx="6095520" cy="3428640"/>
          </a:xfrm>
          <a:prstGeom prst="rect">
            <a:avLst/>
          </a:prstGeom>
        </p:spPr>
      </p:sp>
      <p:sp>
        <p:nvSpPr>
          <p:cNvPr id="23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4" name="PlaceHolder 1"/>
          <p:cNvSpPr>
            <a:spLocks noGrp="1"/>
          </p:cNvSpPr>
          <p:nvPr>
            <p:ph type="sldImg"/>
          </p:nvPr>
        </p:nvSpPr>
        <p:spPr>
          <a:xfrm>
            <a:off x="381240" y="685800"/>
            <a:ext cx="6095520" cy="3428640"/>
          </a:xfrm>
          <a:prstGeom prst="rect">
            <a:avLst/>
          </a:prstGeom>
        </p:spPr>
      </p:sp>
      <p:sp>
        <p:nvSpPr>
          <p:cNvPr id="23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a:t>
            </a:r>
            <a:endParaRPr b="0" lang="en-CA" sz="1100" spc="-1" strike="noStrike">
              <a:latin typeface="Arial"/>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PlaceHolder 1"/>
          <p:cNvSpPr>
            <a:spLocks noGrp="1"/>
          </p:cNvSpPr>
          <p:nvPr>
            <p:ph type="sldImg"/>
          </p:nvPr>
        </p:nvSpPr>
        <p:spPr>
          <a:xfrm>
            <a:off x="381240" y="685800"/>
            <a:ext cx="6095520" cy="3428640"/>
          </a:xfrm>
          <a:prstGeom prst="rect">
            <a:avLst/>
          </a:prstGeom>
        </p:spPr>
      </p:sp>
      <p:sp>
        <p:nvSpPr>
          <p:cNvPr id="215"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PlaceHolder 1"/>
          <p:cNvSpPr>
            <a:spLocks noGrp="1"/>
          </p:cNvSpPr>
          <p:nvPr>
            <p:ph type="sldImg"/>
          </p:nvPr>
        </p:nvSpPr>
        <p:spPr>
          <a:xfrm>
            <a:off x="381240" y="685800"/>
            <a:ext cx="6095520" cy="3428640"/>
          </a:xfrm>
          <a:prstGeom prst="rect">
            <a:avLst/>
          </a:prstGeom>
        </p:spPr>
      </p:sp>
      <p:sp>
        <p:nvSpPr>
          <p:cNvPr id="23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8" name="PlaceHolder 1"/>
          <p:cNvSpPr>
            <a:spLocks noGrp="1"/>
          </p:cNvSpPr>
          <p:nvPr>
            <p:ph type="sldImg"/>
          </p:nvPr>
        </p:nvSpPr>
        <p:spPr>
          <a:xfrm>
            <a:off x="381240" y="685800"/>
            <a:ext cx="6095520" cy="3428640"/>
          </a:xfrm>
          <a:prstGeom prst="rect">
            <a:avLst/>
          </a:prstGeom>
        </p:spPr>
      </p:sp>
      <p:sp>
        <p:nvSpPr>
          <p:cNvPr id="23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a:t>
            </a:r>
            <a:endParaRPr b="0" lang="en-CA" sz="1100" spc="-1" strike="noStrike">
              <a:latin typeface="Arial"/>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PlaceHolder 1"/>
          <p:cNvSpPr>
            <a:spLocks noGrp="1"/>
          </p:cNvSpPr>
          <p:nvPr>
            <p:ph type="sldImg"/>
          </p:nvPr>
        </p:nvSpPr>
        <p:spPr>
          <a:xfrm>
            <a:off x="381240" y="685800"/>
            <a:ext cx="6095520" cy="3428640"/>
          </a:xfrm>
          <a:prstGeom prst="rect">
            <a:avLst/>
          </a:prstGeom>
        </p:spPr>
      </p:sp>
      <p:sp>
        <p:nvSpPr>
          <p:cNvPr id="24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a:t>
            </a:r>
            <a:endParaRPr b="0" lang="en-CA" sz="1100" spc="-1" strike="noStrike">
              <a:latin typeface="Arial"/>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PlaceHolder 1"/>
          <p:cNvSpPr>
            <a:spLocks noGrp="1"/>
          </p:cNvSpPr>
          <p:nvPr>
            <p:ph type="sldImg"/>
          </p:nvPr>
        </p:nvSpPr>
        <p:spPr>
          <a:xfrm>
            <a:off x="381240" y="685800"/>
            <a:ext cx="6095520" cy="3428640"/>
          </a:xfrm>
          <a:prstGeom prst="rect">
            <a:avLst/>
          </a:prstGeom>
        </p:spPr>
      </p:sp>
      <p:sp>
        <p:nvSpPr>
          <p:cNvPr id="217"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a:t>
            </a:r>
            <a:endParaRPr b="0" lang="en-CA" sz="1100" spc="-1" strike="noStrike">
              <a:latin typeface="Arial"/>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PlaceHolder 1"/>
          <p:cNvSpPr>
            <a:spLocks noGrp="1"/>
          </p:cNvSpPr>
          <p:nvPr>
            <p:ph type="sldImg"/>
          </p:nvPr>
        </p:nvSpPr>
        <p:spPr>
          <a:xfrm>
            <a:off x="381240" y="685800"/>
            <a:ext cx="6095520" cy="3428640"/>
          </a:xfrm>
          <a:prstGeom prst="rect">
            <a:avLst/>
          </a:prstGeom>
        </p:spPr>
      </p:sp>
      <p:sp>
        <p:nvSpPr>
          <p:cNvPr id="219"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0" name="PlaceHolder 1"/>
          <p:cNvSpPr>
            <a:spLocks noGrp="1"/>
          </p:cNvSpPr>
          <p:nvPr>
            <p:ph type="sldImg"/>
          </p:nvPr>
        </p:nvSpPr>
        <p:spPr>
          <a:xfrm>
            <a:off x="381240" y="685800"/>
            <a:ext cx="6095520" cy="3428640"/>
          </a:xfrm>
          <a:prstGeom prst="rect">
            <a:avLst/>
          </a:prstGeom>
        </p:spPr>
      </p:sp>
      <p:sp>
        <p:nvSpPr>
          <p:cNvPr id="221"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Umberto</a:t>
            </a:r>
            <a:endParaRPr b="0" lang="en-CA" sz="1100" spc="-1" strike="noStrike">
              <a:latin typeface="Arial"/>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PlaceHolder 1"/>
          <p:cNvSpPr>
            <a:spLocks noGrp="1"/>
          </p:cNvSpPr>
          <p:nvPr>
            <p:ph type="sldImg"/>
          </p:nvPr>
        </p:nvSpPr>
        <p:spPr>
          <a:xfrm>
            <a:off x="381240" y="685800"/>
            <a:ext cx="6095520" cy="3428640"/>
          </a:xfrm>
          <a:prstGeom prst="rect">
            <a:avLst/>
          </a:prstGeom>
        </p:spPr>
      </p:sp>
      <p:sp>
        <p:nvSpPr>
          <p:cNvPr id="223" name="PlaceHolder 2"/>
          <p:cNvSpPr>
            <a:spLocks noGrp="1"/>
          </p:cNvSpPr>
          <p:nvPr>
            <p:ph type="body"/>
          </p:nvPr>
        </p:nvSpPr>
        <p:spPr>
          <a:xfrm>
            <a:off x="685800" y="4343400"/>
            <a:ext cx="5486040" cy="4114440"/>
          </a:xfrm>
          <a:prstGeom prst="rect">
            <a:avLst/>
          </a:prstGeom>
        </p:spPr>
        <p:txBody>
          <a:bodyPr tIns="91440" bIns="91440">
            <a:noAutofit/>
          </a:bodyPr>
          <a:p>
            <a:pPr>
              <a:lnSpc>
                <a:spcPct val="100000"/>
              </a:lnSpc>
            </a:pPr>
            <a:r>
              <a:rPr b="0" lang="en-CA" sz="1100" spc="-1" strike="noStrike">
                <a:latin typeface="Arial"/>
              </a:rPr>
              <a:t>Luigi demo: visor tuner, physical product</a:t>
            </a:r>
            <a:endParaRPr b="0" lang="en-CA" sz="1100" spc="-1" strike="noStrike">
              <a:latin typeface="Arial"/>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1"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52"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54"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57"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9" name="PlaceHolder 1"/>
          <p:cNvSpPr>
            <a:spLocks noGrp="1"/>
          </p:cNvSpPr>
          <p:nvPr>
            <p:ph type="subTitle"/>
          </p:nvPr>
        </p:nvSpPr>
        <p:spPr>
          <a:xfrm>
            <a:off x="823680" y="3884040"/>
            <a:ext cx="4586760" cy="102873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61"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62"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63"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0"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65"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66"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67"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69"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0"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1"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73"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4"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76"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7"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8"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79"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81"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2"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3"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4"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5"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86"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9"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10" name="PlaceHolder 2"/>
          <p:cNvSpPr>
            <a:spLocks noGrp="1"/>
          </p:cNvSpPr>
          <p:nvPr>
            <p:ph type="subTitle"/>
          </p:nvPr>
        </p:nvSpPr>
        <p:spPr>
          <a:xfrm>
            <a:off x="457200" y="1203480"/>
            <a:ext cx="8229240" cy="29829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6"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2" name="PlaceHolder 2"/>
          <p:cNvSpPr>
            <a:spLocks noGrp="1"/>
          </p:cNvSpPr>
          <p:nvPr>
            <p:ph type="body"/>
          </p:nvPr>
        </p:nvSpPr>
        <p:spPr>
          <a:xfrm>
            <a:off x="457200" y="1203480"/>
            <a:ext cx="822924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7" name="PlaceHolder 1"/>
          <p:cNvSpPr>
            <a:spLocks noGrp="1"/>
          </p:cNvSpPr>
          <p:nvPr>
            <p:ph type="subTitle"/>
          </p:nvPr>
        </p:nvSpPr>
        <p:spPr>
          <a:xfrm>
            <a:off x="823680" y="3884040"/>
            <a:ext cx="4586760" cy="102873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22"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31" name="PlaceHolder 2"/>
          <p:cNvSpPr>
            <a:spLocks noGrp="1"/>
          </p:cNvSpPr>
          <p:nvPr>
            <p:ph type="body"/>
          </p:nvPr>
        </p:nvSpPr>
        <p:spPr>
          <a:xfrm>
            <a:off x="457200" y="120348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2" name="PlaceHolder 3"/>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34"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5"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6"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37" name="PlaceHolder 5"/>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39" name="PlaceHolder 2"/>
          <p:cNvSpPr>
            <a:spLocks noGrp="1"/>
          </p:cNvSpPr>
          <p:nvPr>
            <p:ph type="body"/>
          </p:nvPr>
        </p:nvSpPr>
        <p:spPr>
          <a:xfrm>
            <a:off x="45720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0" name="PlaceHolder 3"/>
          <p:cNvSpPr>
            <a:spLocks noGrp="1"/>
          </p:cNvSpPr>
          <p:nvPr>
            <p:ph type="body"/>
          </p:nvPr>
        </p:nvSpPr>
        <p:spPr>
          <a:xfrm>
            <a:off x="323964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1" name="PlaceHolder 4"/>
          <p:cNvSpPr>
            <a:spLocks noGrp="1"/>
          </p:cNvSpPr>
          <p:nvPr>
            <p:ph type="body"/>
          </p:nvPr>
        </p:nvSpPr>
        <p:spPr>
          <a:xfrm>
            <a:off x="6022080" y="120348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2" name="PlaceHolder 5"/>
          <p:cNvSpPr>
            <a:spLocks noGrp="1"/>
          </p:cNvSpPr>
          <p:nvPr>
            <p:ph type="body"/>
          </p:nvPr>
        </p:nvSpPr>
        <p:spPr>
          <a:xfrm>
            <a:off x="45720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3" name="PlaceHolder 6"/>
          <p:cNvSpPr>
            <a:spLocks noGrp="1"/>
          </p:cNvSpPr>
          <p:nvPr>
            <p:ph type="body"/>
          </p:nvPr>
        </p:nvSpPr>
        <p:spPr>
          <a:xfrm>
            <a:off x="323964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144" name="PlaceHolder 7"/>
          <p:cNvSpPr>
            <a:spLocks noGrp="1"/>
          </p:cNvSpPr>
          <p:nvPr>
            <p:ph type="body"/>
          </p:nvPr>
        </p:nvSpPr>
        <p:spPr>
          <a:xfrm>
            <a:off x="6022080" y="2761920"/>
            <a:ext cx="26496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4"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823680" y="3884040"/>
            <a:ext cx="4586760" cy="10287360"/>
          </a:xfrm>
          <a:prstGeom prst="rect">
            <a:avLst/>
          </a:prstGeom>
        </p:spPr>
        <p:txBody>
          <a:bodyPr lIns="0" rIns="0" tIns="0" bIns="0" anchor="ctr">
            <a:sp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19"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20" name="PlaceHolder 3"/>
          <p:cNvSpPr>
            <a:spLocks noGrp="1"/>
          </p:cNvSpPr>
          <p:nvPr>
            <p:ph type="body"/>
          </p:nvPr>
        </p:nvSpPr>
        <p:spPr>
          <a:xfrm>
            <a:off x="467424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21" name="PlaceHolder 4"/>
          <p:cNvSpPr>
            <a:spLocks noGrp="1"/>
          </p:cNvSpPr>
          <p:nvPr>
            <p:ph type="body"/>
          </p:nvPr>
        </p:nvSpPr>
        <p:spPr>
          <a:xfrm>
            <a:off x="45720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23" name="PlaceHolder 2"/>
          <p:cNvSpPr>
            <a:spLocks noGrp="1"/>
          </p:cNvSpPr>
          <p:nvPr>
            <p:ph type="body"/>
          </p:nvPr>
        </p:nvSpPr>
        <p:spPr>
          <a:xfrm>
            <a:off x="457200" y="1203480"/>
            <a:ext cx="4015800" cy="2982960"/>
          </a:xfrm>
          <a:prstGeom prst="rect">
            <a:avLst/>
          </a:prstGeom>
        </p:spPr>
        <p:txBody>
          <a:bodyPr lIns="0" rIns="0" tIns="0" bIns="0">
            <a:normAutofit/>
          </a:bodyPr>
          <a:p>
            <a:endParaRPr b="0" lang="en-CA" sz="1400" spc="-1" strike="noStrike">
              <a:solidFill>
                <a:srgbClr val="000000"/>
              </a:solidFill>
              <a:latin typeface="Arial"/>
            </a:endParaRPr>
          </a:p>
        </p:txBody>
      </p:sp>
      <p:sp>
        <p:nvSpPr>
          <p:cNvPr id="24"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25" name="PlaceHolder 4"/>
          <p:cNvSpPr>
            <a:spLocks noGrp="1"/>
          </p:cNvSpPr>
          <p:nvPr>
            <p:ph type="body"/>
          </p:nvPr>
        </p:nvSpPr>
        <p:spPr>
          <a:xfrm>
            <a:off x="4674240" y="276192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23680" y="866880"/>
            <a:ext cx="4586760" cy="3520800"/>
          </a:xfrm>
          <a:prstGeom prst="rect">
            <a:avLst/>
          </a:prstGeom>
        </p:spPr>
        <p:txBody>
          <a:bodyPr lIns="0" rIns="0" tIns="0" bIns="0" anchor="ctr">
            <a:spAutoFit/>
          </a:bodyPr>
          <a:p>
            <a:endParaRPr b="0" lang="en-CA" sz="1400" spc="-1" strike="noStrike">
              <a:solidFill>
                <a:srgbClr val="000000"/>
              </a:solidFill>
              <a:latin typeface="Arial"/>
            </a:endParaRPr>
          </a:p>
        </p:txBody>
      </p:sp>
      <p:sp>
        <p:nvSpPr>
          <p:cNvPr id="27" name="PlaceHolder 2"/>
          <p:cNvSpPr>
            <a:spLocks noGrp="1"/>
          </p:cNvSpPr>
          <p:nvPr>
            <p:ph type="body"/>
          </p:nvPr>
        </p:nvSpPr>
        <p:spPr>
          <a:xfrm>
            <a:off x="45720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28" name="PlaceHolder 3"/>
          <p:cNvSpPr>
            <a:spLocks noGrp="1"/>
          </p:cNvSpPr>
          <p:nvPr>
            <p:ph type="body"/>
          </p:nvPr>
        </p:nvSpPr>
        <p:spPr>
          <a:xfrm>
            <a:off x="4674240" y="1203480"/>
            <a:ext cx="4015800" cy="1422720"/>
          </a:xfrm>
          <a:prstGeom prst="rect">
            <a:avLst/>
          </a:prstGeom>
        </p:spPr>
        <p:txBody>
          <a:bodyPr lIns="0" rIns="0" tIns="0" bIns="0">
            <a:normAutofit/>
          </a:bodyPr>
          <a:p>
            <a:endParaRPr b="0" lang="en-CA" sz="1400" spc="-1" strike="noStrike">
              <a:solidFill>
                <a:srgbClr val="000000"/>
              </a:solidFill>
              <a:latin typeface="Arial"/>
            </a:endParaRPr>
          </a:p>
        </p:txBody>
      </p:sp>
      <p:sp>
        <p:nvSpPr>
          <p:cNvPr id="29" name="PlaceHolder 4"/>
          <p:cNvSpPr>
            <a:spLocks noGrp="1"/>
          </p:cNvSpPr>
          <p:nvPr>
            <p:ph type="body"/>
          </p:nvPr>
        </p:nvSpPr>
        <p:spPr>
          <a:xfrm>
            <a:off x="457200" y="2761920"/>
            <a:ext cx="8229240" cy="1422720"/>
          </a:xfrm>
          <a:prstGeom prst="rect">
            <a:avLst/>
          </a:prstGeom>
        </p:spPr>
        <p:txBody>
          <a:bodyPr lIns="0" rIns="0" tIns="0" bIns="0">
            <a:normAutofit/>
          </a:bodyPr>
          <a:p>
            <a:endParaRPr b="0" lang="en-CA"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sp>
        <p:nvSpPr>
          <p:cNvPr id="0" name="CustomShape 1"/>
          <p:cNvSpPr/>
          <p:nvPr/>
        </p:nvSpPr>
        <p:spPr>
          <a:xfrm rot="5400000">
            <a:off x="7500600" y="0"/>
            <a:ext cx="1643400" cy="1643400"/>
          </a:xfrm>
          <a:prstGeom prst="diagStripe">
            <a:avLst>
              <a:gd name="adj" fmla="val 0"/>
            </a:avLst>
          </a:prstGeom>
          <a:solidFill>
            <a:schemeClr val="lt1">
              <a:alpha val="3030"/>
            </a:schemeClr>
          </a:solidFill>
          <a:ln>
            <a:noFill/>
          </a:ln>
        </p:spPr>
        <p:style>
          <a:lnRef idx="0"/>
          <a:fillRef idx="0"/>
          <a:effectRef idx="0"/>
          <a:fontRef idx="minor"/>
        </p:style>
      </p:sp>
      <p:grpSp>
        <p:nvGrpSpPr>
          <p:cNvPr id="1" name="Group 2"/>
          <p:cNvGrpSpPr/>
          <p:nvPr/>
        </p:nvGrpSpPr>
        <p:grpSpPr>
          <a:xfrm>
            <a:off x="0" y="1080"/>
            <a:ext cx="5153400" cy="5133960"/>
            <a:chOff x="0" y="1080"/>
            <a:chExt cx="5153400" cy="5133960"/>
          </a:xfrm>
        </p:grpSpPr>
        <p:sp>
          <p:nvSpPr>
            <p:cNvPr id="2" name="CustomShape 3"/>
            <p:cNvSpPr/>
            <p:nvPr/>
          </p:nvSpPr>
          <p:spPr>
            <a:xfrm rot="16200000">
              <a:off x="9720" y="-8280"/>
              <a:ext cx="5133960" cy="5153400"/>
            </a:xfrm>
            <a:prstGeom prst="diagStripe">
              <a:avLst>
                <a:gd name="adj" fmla="val 50000"/>
              </a:avLst>
            </a:prstGeom>
            <a:solidFill>
              <a:schemeClr val="lt1">
                <a:alpha val="3030"/>
              </a:schemeClr>
            </a:solidFill>
            <a:ln>
              <a:noFill/>
            </a:ln>
          </p:spPr>
          <p:style>
            <a:lnRef idx="0"/>
            <a:fillRef idx="0"/>
            <a:effectRef idx="0"/>
            <a:fontRef idx="minor"/>
          </p:style>
        </p:sp>
        <p:sp>
          <p:nvSpPr>
            <p:cNvPr id="3" name="CustomShape 4"/>
            <p:cNvSpPr/>
            <p:nvPr/>
          </p:nvSpPr>
          <p:spPr>
            <a:xfrm rot="16200000">
              <a:off x="7200" y="1135080"/>
              <a:ext cx="3981960" cy="3996720"/>
            </a:xfrm>
            <a:prstGeom prst="diagStripe">
              <a:avLst>
                <a:gd name="adj" fmla="val 58774"/>
              </a:avLst>
            </a:prstGeom>
            <a:solidFill>
              <a:schemeClr val="lt1">
                <a:alpha val="3030"/>
              </a:schemeClr>
            </a:solidFill>
            <a:ln>
              <a:noFill/>
            </a:ln>
          </p:spPr>
          <p:style>
            <a:lnRef idx="0"/>
            <a:fillRef idx="0"/>
            <a:effectRef idx="0"/>
            <a:fontRef idx="minor"/>
          </p:style>
        </p:sp>
        <p:sp>
          <p:nvSpPr>
            <p:cNvPr id="4" name="CustomShape 5"/>
            <p:cNvSpPr/>
            <p:nvPr/>
          </p:nvSpPr>
          <p:spPr>
            <a:xfrm rot="16200000">
              <a:off x="5760" y="-2880"/>
              <a:ext cx="2291040" cy="2299680"/>
            </a:xfrm>
            <a:prstGeom prst="diagStripe">
              <a:avLst>
                <a:gd name="adj" fmla="val 50000"/>
              </a:avLst>
            </a:prstGeom>
            <a:solidFill>
              <a:schemeClr val="accent1"/>
            </a:solidFill>
            <a:ln>
              <a:noFill/>
            </a:ln>
          </p:spPr>
          <p:style>
            <a:lnRef idx="0"/>
            <a:fillRef idx="0"/>
            <a:effectRef idx="0"/>
            <a:fontRef idx="minor"/>
          </p:style>
        </p:sp>
        <p:sp>
          <p:nvSpPr>
            <p:cNvPr id="5" name="CustomShape 6"/>
            <p:cNvSpPr/>
            <p:nvPr/>
          </p:nvSpPr>
          <p:spPr>
            <a:xfrm flipH="1">
              <a:off x="652680" y="588240"/>
              <a:ext cx="2299680" cy="2291040"/>
            </a:xfrm>
            <a:prstGeom prst="diagStripe">
              <a:avLst>
                <a:gd name="adj" fmla="val 50000"/>
              </a:avLst>
            </a:prstGeom>
            <a:solidFill>
              <a:schemeClr val="lt2"/>
            </a:solidFill>
            <a:ln>
              <a:noFill/>
            </a:ln>
          </p:spPr>
          <p:style>
            <a:lnRef idx="0"/>
            <a:fillRef idx="0"/>
            <a:effectRef idx="0"/>
            <a:fontRef idx="minor"/>
          </p:style>
        </p:sp>
      </p:grpSp>
      <p:sp>
        <p:nvSpPr>
          <p:cNvPr id="6" name="PlaceHolder 7"/>
          <p:cNvSpPr>
            <a:spLocks noGrp="1"/>
          </p:cNvSpPr>
          <p:nvPr>
            <p:ph type="title"/>
          </p:nvPr>
        </p:nvSpPr>
        <p:spPr>
          <a:xfrm>
            <a:off x="3537000" y="1578240"/>
            <a:ext cx="5017320" cy="1578600"/>
          </a:xfrm>
          <a:prstGeom prst="rect">
            <a:avLst/>
          </a:prstGeom>
        </p:spPr>
        <p:txBody>
          <a:bodyPr tIns="91440" bIns="91440">
            <a:noAutofit/>
          </a:bodyPr>
          <a:p>
            <a:r>
              <a:rPr b="0" lang="en-CA" sz="4000" spc="-1" strike="noStrike">
                <a:solidFill>
                  <a:srgbClr val="000000"/>
                </a:solidFill>
                <a:latin typeface="Arial"/>
              </a:rPr>
              <a:t>Click to edit the title text format</a:t>
            </a:r>
            <a:endParaRPr b="0" lang="en-CA" sz="4000" spc="-1" strike="noStrike">
              <a:solidFill>
                <a:srgbClr val="000000"/>
              </a:solidFill>
              <a:latin typeface="Arial"/>
            </a:endParaRPr>
          </a:p>
        </p:txBody>
      </p:sp>
      <p:sp>
        <p:nvSpPr>
          <p:cNvPr id="7" name="PlaceHolder 8"/>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A31D9D4C-3003-4145-8C59-75067E2DBAFD}" type="slidenum">
              <a:rPr b="0" lang="en-CA" sz="1000" spc="-1" strike="noStrike">
                <a:solidFill>
                  <a:srgbClr val="ffffff"/>
                </a:solidFill>
                <a:latin typeface="Lato"/>
                <a:ea typeface="Lato"/>
              </a:rPr>
              <a:t>&lt;number&gt;</a:t>
            </a:fld>
            <a:endParaRPr b="0" lang="en-CA" sz="1000" spc="-1" strike="noStrike">
              <a:latin typeface="Times New Roman"/>
            </a:endParaRPr>
          </a:p>
        </p:txBody>
      </p:sp>
      <p:sp>
        <p:nvSpPr>
          <p:cNvPr id="8" name="PlaceHolder 9"/>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45" name="Group 1"/>
          <p:cNvGrpSpPr/>
          <p:nvPr/>
        </p:nvGrpSpPr>
        <p:grpSpPr>
          <a:xfrm>
            <a:off x="0" y="381240"/>
            <a:ext cx="1037520" cy="1015920"/>
            <a:chOff x="0" y="381240"/>
            <a:chExt cx="1037520" cy="1015920"/>
          </a:xfrm>
        </p:grpSpPr>
        <p:sp>
          <p:nvSpPr>
            <p:cNvPr id="46" name="CustomShape 2"/>
            <p:cNvSpPr/>
            <p:nvPr/>
          </p:nvSpPr>
          <p:spPr>
            <a:xfrm rot="16200000">
              <a:off x="0" y="381240"/>
              <a:ext cx="808560" cy="808560"/>
            </a:xfrm>
            <a:prstGeom prst="diagStripe">
              <a:avLst>
                <a:gd name="adj" fmla="val 50000"/>
              </a:avLst>
            </a:prstGeom>
            <a:solidFill>
              <a:schemeClr val="accent1"/>
            </a:solidFill>
            <a:ln>
              <a:noFill/>
            </a:ln>
          </p:spPr>
          <p:style>
            <a:lnRef idx="0"/>
            <a:fillRef idx="0"/>
            <a:effectRef idx="0"/>
            <a:fontRef idx="minor"/>
          </p:style>
        </p:sp>
        <p:sp>
          <p:nvSpPr>
            <p:cNvPr id="47" name="CustomShape 3"/>
            <p:cNvSpPr/>
            <p:nvPr/>
          </p:nvSpPr>
          <p:spPr>
            <a:xfrm flipH="1">
              <a:off x="228960" y="588600"/>
              <a:ext cx="808560" cy="808560"/>
            </a:xfrm>
            <a:prstGeom prst="diagStripe">
              <a:avLst>
                <a:gd name="adj" fmla="val 50000"/>
              </a:avLst>
            </a:prstGeom>
            <a:solidFill>
              <a:schemeClr val="lt2"/>
            </a:solidFill>
            <a:ln>
              <a:noFill/>
            </a:ln>
          </p:spPr>
          <p:style>
            <a:lnRef idx="0"/>
            <a:fillRef idx="0"/>
            <a:effectRef idx="0"/>
            <a:fontRef idx="minor"/>
          </p:style>
        </p:sp>
      </p:grpSp>
      <p:sp>
        <p:nvSpPr>
          <p:cNvPr id="48" name="PlaceHolder 4"/>
          <p:cNvSpPr>
            <a:spLocks noGrp="1"/>
          </p:cNvSpPr>
          <p:nvPr>
            <p:ph type="title"/>
          </p:nvPr>
        </p:nvSpPr>
        <p:spPr>
          <a:xfrm>
            <a:off x="1297440" y="393840"/>
            <a:ext cx="7038720" cy="913680"/>
          </a:xfrm>
          <a:prstGeom prst="rect">
            <a:avLst/>
          </a:prstGeom>
        </p:spPr>
        <p:txBody>
          <a:bodyPr tIns="91440" bIns="91440">
            <a:noAutofit/>
          </a:bodyPr>
          <a:p>
            <a:r>
              <a:rPr b="0" lang="en-CA" sz="2400" spc="-1" strike="noStrike">
                <a:solidFill>
                  <a:srgbClr val="000000"/>
                </a:solidFill>
                <a:latin typeface="Arial"/>
              </a:rPr>
              <a:t>Click to edit the title text format</a:t>
            </a:r>
            <a:endParaRPr b="0" lang="en-CA" sz="2400" spc="-1" strike="noStrike">
              <a:solidFill>
                <a:srgbClr val="000000"/>
              </a:solidFill>
              <a:latin typeface="Arial"/>
            </a:endParaRPr>
          </a:p>
        </p:txBody>
      </p:sp>
      <p:sp>
        <p:nvSpPr>
          <p:cNvPr id="49" name="PlaceHolder 5"/>
          <p:cNvSpPr>
            <a:spLocks noGrp="1"/>
          </p:cNvSpPr>
          <p:nvPr>
            <p:ph type="body"/>
          </p:nvPr>
        </p:nvSpPr>
        <p:spPr>
          <a:xfrm>
            <a:off x="1297440" y="1567440"/>
            <a:ext cx="7038720" cy="2910960"/>
          </a:xfrm>
          <a:prstGeom prst="rect">
            <a:avLst/>
          </a:prstGeom>
        </p:spPr>
        <p:txBody>
          <a:bodyPr tIns="91440" bIns="91440">
            <a:noAutofit/>
          </a:bodyPr>
          <a:p>
            <a:pPr marL="432000" indent="-324000">
              <a:spcBef>
                <a:spcPts val="1417"/>
              </a:spcBef>
              <a:buClr>
                <a:srgbClr val="ffffff"/>
              </a:buClr>
              <a:buSzPct val="45000"/>
              <a:buFont typeface="Wingdings" charset="2"/>
              <a:buChar char=""/>
            </a:pPr>
            <a:r>
              <a:rPr b="0" lang="en-CA" sz="1300" spc="-1" strike="noStrike">
                <a:solidFill>
                  <a:srgbClr val="000000"/>
                </a:solidFill>
                <a:latin typeface="Arial"/>
              </a:rPr>
              <a:t>Click to edit the outline text format</a:t>
            </a:r>
            <a:endParaRPr b="0" lang="en-CA" sz="13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CA" sz="1300" spc="-1" strike="noStrike">
                <a:solidFill>
                  <a:srgbClr val="000000"/>
                </a:solidFill>
                <a:latin typeface="Arial"/>
              </a:rPr>
              <a:t>Second Outline Level</a:t>
            </a:r>
            <a:endParaRPr b="0" lang="en-CA" sz="13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CA" sz="1300" spc="-1" strike="noStrike">
                <a:solidFill>
                  <a:srgbClr val="000000"/>
                </a:solidFill>
                <a:latin typeface="Arial"/>
              </a:rPr>
              <a:t>Third Outline Level</a:t>
            </a:r>
            <a:endParaRPr b="0" lang="en-CA" sz="13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CA" sz="1300" spc="-1" strike="noStrike">
                <a:solidFill>
                  <a:srgbClr val="000000"/>
                </a:solidFill>
                <a:latin typeface="Arial"/>
              </a:rPr>
              <a:t>Fourth Outline Level</a:t>
            </a:r>
            <a:endParaRPr b="0" lang="en-CA" sz="13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CA" sz="1300" spc="-1" strike="noStrike">
                <a:solidFill>
                  <a:srgbClr val="000000"/>
                </a:solidFill>
                <a:latin typeface="Arial"/>
              </a:rPr>
              <a:t>Fifth Outline Level</a:t>
            </a:r>
            <a:endParaRPr b="0" lang="en-CA" sz="13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CA" sz="1300" spc="-1" strike="noStrike">
                <a:solidFill>
                  <a:srgbClr val="000000"/>
                </a:solidFill>
                <a:latin typeface="Arial"/>
              </a:rPr>
              <a:t>Sixth Outline Level</a:t>
            </a:r>
            <a:endParaRPr b="0" lang="en-CA" sz="13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CA" sz="1300" spc="-1" strike="noStrike">
                <a:solidFill>
                  <a:srgbClr val="000000"/>
                </a:solidFill>
                <a:latin typeface="Arial"/>
              </a:rPr>
              <a:t>Seventh Outline Level</a:t>
            </a:r>
            <a:endParaRPr b="0" lang="en-CA" sz="1300" spc="-1" strike="noStrike">
              <a:solidFill>
                <a:srgbClr val="000000"/>
              </a:solidFill>
              <a:latin typeface="Arial"/>
            </a:endParaRPr>
          </a:p>
        </p:txBody>
      </p:sp>
      <p:sp>
        <p:nvSpPr>
          <p:cNvPr id="50" name="PlaceHolder 6"/>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50A0E713-CDAB-4BCD-BE87-757AF185A46C}" type="slidenum">
              <a:rPr b="0" lang="en-CA" sz="1000" spc="-1" strike="noStrike">
                <a:solidFill>
                  <a:srgbClr val="ffffff"/>
                </a:solidFill>
                <a:latin typeface="Lato"/>
                <a:ea typeface="Lato"/>
              </a:rPr>
              <a:t>&lt;number&gt;</a:t>
            </a:fld>
            <a:endParaRPr b="0" lang="en-CA"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b212c"/>
        </a:solidFill>
      </p:bgPr>
    </p:bg>
    <p:spTree>
      <p:nvGrpSpPr>
        <p:cNvPr id="1" name=""/>
        <p:cNvGrpSpPr/>
        <p:nvPr/>
      </p:nvGrpSpPr>
      <p:grpSpPr>
        <a:xfrm>
          <a:off x="0" y="0"/>
          <a:ext cx="0" cy="0"/>
          <a:chOff x="0" y="0"/>
          <a:chExt cx="0" cy="0"/>
        </a:xfrm>
      </p:grpSpPr>
      <p:grpSp>
        <p:nvGrpSpPr>
          <p:cNvPr id="87" name="Group 1"/>
          <p:cNvGrpSpPr/>
          <p:nvPr/>
        </p:nvGrpSpPr>
        <p:grpSpPr>
          <a:xfrm>
            <a:off x="4406760" y="0"/>
            <a:ext cx="4737240" cy="5143680"/>
            <a:chOff x="4406760" y="0"/>
            <a:chExt cx="4737240" cy="5143680"/>
          </a:xfrm>
        </p:grpSpPr>
        <p:sp>
          <p:nvSpPr>
            <p:cNvPr id="88" name="CustomShape 2"/>
            <p:cNvSpPr/>
            <p:nvPr/>
          </p:nvSpPr>
          <p:spPr>
            <a:xfrm rot="5400000">
              <a:off x="4407840" y="-1440"/>
              <a:ext cx="4734360" cy="4737240"/>
            </a:xfrm>
            <a:prstGeom prst="diagStripe">
              <a:avLst>
                <a:gd name="adj" fmla="val 49469"/>
              </a:avLst>
            </a:prstGeom>
            <a:solidFill>
              <a:schemeClr val="lt1">
                <a:alpha val="3460"/>
              </a:schemeClr>
            </a:solidFill>
            <a:ln>
              <a:noFill/>
            </a:ln>
          </p:spPr>
          <p:style>
            <a:lnRef idx="0"/>
            <a:fillRef idx="0"/>
            <a:effectRef idx="0"/>
            <a:fontRef idx="minor"/>
          </p:style>
        </p:sp>
        <p:sp>
          <p:nvSpPr>
            <p:cNvPr id="89" name="CustomShape 3"/>
            <p:cNvSpPr/>
            <p:nvPr/>
          </p:nvSpPr>
          <p:spPr>
            <a:xfrm rot="5400000">
              <a:off x="4840920" y="5760"/>
              <a:ext cx="4298400" cy="4286520"/>
            </a:xfrm>
            <a:prstGeom prst="diagStripe">
              <a:avLst>
                <a:gd name="adj" fmla="val 0"/>
              </a:avLst>
            </a:prstGeom>
            <a:solidFill>
              <a:schemeClr val="lt1">
                <a:alpha val="3460"/>
              </a:schemeClr>
            </a:solidFill>
            <a:ln>
              <a:noFill/>
            </a:ln>
          </p:spPr>
          <p:style>
            <a:lnRef idx="0"/>
            <a:fillRef idx="0"/>
            <a:effectRef idx="0"/>
            <a:fontRef idx="minor"/>
          </p:style>
        </p:sp>
        <p:sp>
          <p:nvSpPr>
            <p:cNvPr id="90" name="CustomShape 4"/>
            <p:cNvSpPr/>
            <p:nvPr/>
          </p:nvSpPr>
          <p:spPr>
            <a:xfrm rot="16200000">
              <a:off x="5618520" y="12369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1" name="CustomShape 5"/>
            <p:cNvSpPr/>
            <p:nvPr/>
          </p:nvSpPr>
          <p:spPr>
            <a:xfrm flipH="1">
              <a:off x="5850000" y="14439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2" name="CustomShape 6"/>
            <p:cNvSpPr/>
            <p:nvPr/>
          </p:nvSpPr>
          <p:spPr>
            <a:xfrm rot="16200000">
              <a:off x="5987160" y="24699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3" name="CustomShape 7"/>
            <p:cNvSpPr/>
            <p:nvPr/>
          </p:nvSpPr>
          <p:spPr>
            <a:xfrm flipH="1">
              <a:off x="6222240" y="267732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4" name="CustomShape 8"/>
            <p:cNvSpPr/>
            <p:nvPr/>
          </p:nvSpPr>
          <p:spPr>
            <a:xfrm rot="16200000">
              <a:off x="6675480" y="18626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5" name="CustomShape 9"/>
            <p:cNvSpPr/>
            <p:nvPr/>
          </p:nvSpPr>
          <p:spPr>
            <a:xfrm flipH="1">
              <a:off x="6908040" y="2069640"/>
              <a:ext cx="808560" cy="808560"/>
            </a:xfrm>
            <a:prstGeom prst="diagStripe">
              <a:avLst>
                <a:gd name="adj" fmla="val 50000"/>
              </a:avLst>
            </a:prstGeom>
            <a:solidFill>
              <a:schemeClr val="lt2"/>
            </a:solidFill>
            <a:ln>
              <a:noFill/>
            </a:ln>
          </p:spPr>
          <p:style>
            <a:lnRef idx="0"/>
            <a:fillRef idx="0"/>
            <a:effectRef idx="0"/>
            <a:fontRef idx="minor"/>
          </p:style>
        </p:sp>
        <p:sp>
          <p:nvSpPr>
            <p:cNvPr id="96" name="CustomShape 10"/>
            <p:cNvSpPr/>
            <p:nvPr/>
          </p:nvSpPr>
          <p:spPr>
            <a:xfrm rot="16200000">
              <a:off x="6861240" y="24782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7" name="CustomShape 11"/>
            <p:cNvSpPr/>
            <p:nvPr/>
          </p:nvSpPr>
          <p:spPr>
            <a:xfrm flipH="1">
              <a:off x="7965360" y="26931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8" name="CustomShape 12"/>
            <p:cNvSpPr/>
            <p:nvPr/>
          </p:nvSpPr>
          <p:spPr>
            <a:xfrm flipH="1">
              <a:off x="8145000" y="330912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99" name="CustomShape 13"/>
            <p:cNvSpPr/>
            <p:nvPr/>
          </p:nvSpPr>
          <p:spPr>
            <a:xfrm rot="16200000">
              <a:off x="7047720" y="30956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100" name="CustomShape 14"/>
            <p:cNvSpPr/>
            <p:nvPr/>
          </p:nvSpPr>
          <p:spPr>
            <a:xfrm flipH="1">
              <a:off x="7276680" y="330264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101" name="CustomShape 15"/>
            <p:cNvSpPr/>
            <p:nvPr/>
          </p:nvSpPr>
          <p:spPr>
            <a:xfrm rot="16200000">
              <a:off x="7227360" y="3711600"/>
              <a:ext cx="808560" cy="808560"/>
            </a:xfrm>
            <a:prstGeom prst="diagStripe">
              <a:avLst>
                <a:gd name="adj" fmla="val 50000"/>
              </a:avLst>
            </a:prstGeom>
            <a:solidFill>
              <a:schemeClr val="accent1"/>
            </a:solidFill>
            <a:ln>
              <a:noFill/>
            </a:ln>
          </p:spPr>
          <p:style>
            <a:lnRef idx="0"/>
            <a:fillRef idx="0"/>
            <a:effectRef idx="0"/>
            <a:fontRef idx="minor"/>
          </p:style>
        </p:sp>
        <p:sp>
          <p:nvSpPr>
            <p:cNvPr id="102" name="CustomShape 16"/>
            <p:cNvSpPr/>
            <p:nvPr/>
          </p:nvSpPr>
          <p:spPr>
            <a:xfrm flipH="1">
              <a:off x="7462440" y="391860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103" name="CustomShape 17"/>
            <p:cNvSpPr/>
            <p:nvPr/>
          </p:nvSpPr>
          <p:spPr>
            <a:xfrm rot="16200000">
              <a:off x="8102520" y="37191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104" name="CustomShape 18"/>
            <p:cNvSpPr/>
            <p:nvPr/>
          </p:nvSpPr>
          <p:spPr>
            <a:xfrm flipH="1">
              <a:off x="8334360" y="3926160"/>
              <a:ext cx="808560" cy="808560"/>
            </a:xfrm>
            <a:prstGeom prst="diagStripe">
              <a:avLst>
                <a:gd name="adj" fmla="val 50000"/>
              </a:avLst>
            </a:prstGeom>
            <a:solidFill>
              <a:schemeClr val="lt1">
                <a:alpha val="7310"/>
              </a:schemeClr>
            </a:solidFill>
            <a:ln>
              <a:noFill/>
            </a:ln>
          </p:spPr>
          <p:style>
            <a:lnRef idx="0"/>
            <a:fillRef idx="0"/>
            <a:effectRef idx="0"/>
            <a:fontRef idx="minor"/>
          </p:style>
        </p:sp>
        <p:sp>
          <p:nvSpPr>
            <p:cNvPr id="105" name="CustomShape 19"/>
            <p:cNvSpPr/>
            <p:nvPr/>
          </p:nvSpPr>
          <p:spPr>
            <a:xfrm rot="16200000">
              <a:off x="8288280" y="4335120"/>
              <a:ext cx="808560" cy="808560"/>
            </a:xfrm>
            <a:prstGeom prst="diagStripe">
              <a:avLst>
                <a:gd name="adj" fmla="val 50000"/>
              </a:avLst>
            </a:prstGeom>
            <a:solidFill>
              <a:schemeClr val="lt1">
                <a:alpha val="7310"/>
              </a:schemeClr>
            </a:solidFill>
            <a:ln>
              <a:noFill/>
            </a:ln>
          </p:spPr>
          <p:style>
            <a:lnRef idx="0"/>
            <a:fillRef idx="0"/>
            <a:effectRef idx="0"/>
            <a:fontRef idx="minor"/>
          </p:style>
        </p:sp>
      </p:grpSp>
      <p:sp>
        <p:nvSpPr>
          <p:cNvPr id="106" name="PlaceHolder 20"/>
          <p:cNvSpPr>
            <a:spLocks noGrp="1"/>
          </p:cNvSpPr>
          <p:nvPr>
            <p:ph type="title"/>
          </p:nvPr>
        </p:nvSpPr>
        <p:spPr>
          <a:xfrm>
            <a:off x="823680" y="866880"/>
            <a:ext cx="4586760" cy="3520800"/>
          </a:xfrm>
          <a:prstGeom prst="rect">
            <a:avLst/>
          </a:prstGeom>
        </p:spPr>
        <p:txBody>
          <a:bodyPr tIns="91440" bIns="91440" anchor="ctr">
            <a:noAutofit/>
          </a:bodyPr>
          <a:p>
            <a:r>
              <a:rPr b="0" lang="en-CA" sz="2800" spc="-1" strike="noStrike">
                <a:solidFill>
                  <a:srgbClr val="000000"/>
                </a:solidFill>
                <a:latin typeface="Arial"/>
              </a:rPr>
              <a:t>Click to edit the title text format</a:t>
            </a:r>
            <a:endParaRPr b="0" lang="en-CA" sz="2800" spc="-1" strike="noStrike">
              <a:solidFill>
                <a:srgbClr val="000000"/>
              </a:solidFill>
              <a:latin typeface="Arial"/>
            </a:endParaRPr>
          </a:p>
        </p:txBody>
      </p:sp>
      <p:sp>
        <p:nvSpPr>
          <p:cNvPr id="107" name="PlaceHolder 21"/>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772C9169-100A-4D56-A80B-C3A2A8DFB52F}" type="slidenum">
              <a:rPr b="0" lang="en-CA" sz="1000" spc="-1" strike="noStrike">
                <a:solidFill>
                  <a:srgbClr val="ffffff"/>
                </a:solidFill>
                <a:latin typeface="Lato"/>
                <a:ea typeface="Lato"/>
              </a:rPr>
              <a:t>&lt;number&gt;</a:t>
            </a:fld>
            <a:endParaRPr b="0" lang="en-CA" sz="1000" spc="-1" strike="noStrike">
              <a:latin typeface="Times New Roman"/>
            </a:endParaRPr>
          </a:p>
        </p:txBody>
      </p:sp>
      <p:sp>
        <p:nvSpPr>
          <p:cNvPr id="108" name="PlaceHolder 2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CA" sz="1400" spc="-1" strike="noStrike">
                <a:solidFill>
                  <a:srgbClr val="000000"/>
                </a:solidFill>
                <a:latin typeface="Arial"/>
              </a:rPr>
              <a:t>Click to edit the outline text format</a:t>
            </a:r>
            <a:endParaRPr b="0" lang="en-CA" sz="1400" spc="-1" strike="noStrike">
              <a:solidFill>
                <a:srgbClr val="000000"/>
              </a:solidFill>
              <a:latin typeface="Arial"/>
            </a:endParaRPr>
          </a:p>
          <a:p>
            <a:pPr lvl="1" marL="864000" indent="-324000">
              <a:spcBef>
                <a:spcPts val="1134"/>
              </a:spcBef>
              <a:buClr>
                <a:srgbClr val="ffffff"/>
              </a:buClr>
              <a:buSzPct val="75000"/>
              <a:buFont typeface="Symbol" charset="2"/>
              <a:buChar char=""/>
            </a:pPr>
            <a:r>
              <a:rPr b="0" lang="en-CA" sz="1400" spc="-1" strike="noStrike">
                <a:solidFill>
                  <a:srgbClr val="000000"/>
                </a:solidFill>
                <a:latin typeface="Arial"/>
              </a:rPr>
              <a:t>Second Outline Level</a:t>
            </a:r>
            <a:endParaRPr b="0" lang="en-CA" sz="1400" spc="-1" strike="noStrike">
              <a:solidFill>
                <a:srgbClr val="000000"/>
              </a:solidFill>
              <a:latin typeface="Arial"/>
            </a:endParaRPr>
          </a:p>
          <a:p>
            <a:pPr lvl="2" marL="1296000" indent="-288000">
              <a:spcBef>
                <a:spcPts val="850"/>
              </a:spcBef>
              <a:buClr>
                <a:srgbClr val="ffffff"/>
              </a:buClr>
              <a:buSzPct val="45000"/>
              <a:buFont typeface="Wingdings" charset="2"/>
              <a:buChar char=""/>
            </a:pPr>
            <a:r>
              <a:rPr b="0" lang="en-CA" sz="1400" spc="-1" strike="noStrike">
                <a:solidFill>
                  <a:srgbClr val="000000"/>
                </a:solidFill>
                <a:latin typeface="Arial"/>
              </a:rPr>
              <a:t>Third Outline Level</a:t>
            </a:r>
            <a:endParaRPr b="0" lang="en-CA" sz="1400" spc="-1" strike="noStrike">
              <a:solidFill>
                <a:srgbClr val="000000"/>
              </a:solidFill>
              <a:latin typeface="Arial"/>
            </a:endParaRPr>
          </a:p>
          <a:p>
            <a:pPr lvl="3" marL="1728000" indent="-216000">
              <a:spcBef>
                <a:spcPts val="567"/>
              </a:spcBef>
              <a:buClr>
                <a:srgbClr val="ffffff"/>
              </a:buClr>
              <a:buSzPct val="75000"/>
              <a:buFont typeface="Symbol" charset="2"/>
              <a:buChar char=""/>
            </a:pPr>
            <a:r>
              <a:rPr b="0" lang="en-CA" sz="1400" spc="-1" strike="noStrike">
                <a:solidFill>
                  <a:srgbClr val="000000"/>
                </a:solidFill>
                <a:latin typeface="Arial"/>
              </a:rPr>
              <a:t>Fourth Outline Level</a:t>
            </a:r>
            <a:endParaRPr b="0" lang="en-CA" sz="1400" spc="-1" strike="noStrike">
              <a:solidFill>
                <a:srgbClr val="000000"/>
              </a:solidFill>
              <a:latin typeface="Arial"/>
            </a:endParaRPr>
          </a:p>
          <a:p>
            <a:pPr lvl="4" marL="2160000" indent="-216000">
              <a:spcBef>
                <a:spcPts val="283"/>
              </a:spcBef>
              <a:buClr>
                <a:srgbClr val="ffffff"/>
              </a:buClr>
              <a:buSzPct val="45000"/>
              <a:buFont typeface="Wingdings" charset="2"/>
              <a:buChar char=""/>
            </a:pPr>
            <a:r>
              <a:rPr b="0" lang="en-CA" sz="2000" spc="-1" strike="noStrike">
                <a:solidFill>
                  <a:srgbClr val="000000"/>
                </a:solidFill>
                <a:latin typeface="Arial"/>
              </a:rPr>
              <a:t>Fifth Outline Level</a:t>
            </a:r>
            <a:endParaRPr b="0" lang="en-CA" sz="2000" spc="-1" strike="noStrike">
              <a:solidFill>
                <a:srgbClr val="000000"/>
              </a:solidFill>
              <a:latin typeface="Arial"/>
            </a:endParaRPr>
          </a:p>
          <a:p>
            <a:pPr lvl="5" marL="2592000" indent="-216000">
              <a:spcBef>
                <a:spcPts val="283"/>
              </a:spcBef>
              <a:buClr>
                <a:srgbClr val="ffffff"/>
              </a:buClr>
              <a:buSzPct val="45000"/>
              <a:buFont typeface="Wingdings" charset="2"/>
              <a:buChar char=""/>
            </a:pPr>
            <a:r>
              <a:rPr b="0" lang="en-CA" sz="2000" spc="-1" strike="noStrike">
                <a:solidFill>
                  <a:srgbClr val="000000"/>
                </a:solidFill>
                <a:latin typeface="Arial"/>
              </a:rPr>
              <a:t>Sixth Outline Level</a:t>
            </a:r>
            <a:endParaRPr b="0" lang="en-CA" sz="2000" spc="-1" strike="noStrike">
              <a:solidFill>
                <a:srgbClr val="000000"/>
              </a:solidFill>
              <a:latin typeface="Arial"/>
            </a:endParaRPr>
          </a:p>
          <a:p>
            <a:pPr lvl="6" marL="3024000" indent="-216000">
              <a:spcBef>
                <a:spcPts val="283"/>
              </a:spcBef>
              <a:buClr>
                <a:srgbClr val="ffffff"/>
              </a:buClr>
              <a:buSzPct val="45000"/>
              <a:buFont typeface="Wingdings" charset="2"/>
              <a:buChar char=""/>
            </a:pPr>
            <a:r>
              <a:rPr b="0" lang="en-CA" sz="2000" spc="-1" strike="noStrike">
                <a:solidFill>
                  <a:srgbClr val="000000"/>
                </a:solidFill>
                <a:latin typeface="Arial"/>
              </a:rPr>
              <a:t>Seventh Outline Level</a:t>
            </a:r>
            <a:endParaRPr b="0" lang="en-CA"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5.xml"/><Relationship Id="rId4"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jpeg"/><Relationship Id="rId3" Type="http://schemas.openxmlformats.org/officeDocument/2006/relationships/image" Target="../media/image12.jpeg"/><Relationship Id="rId4" Type="http://schemas.openxmlformats.org/officeDocument/2006/relationships/slideLayout" Target="../slideLayouts/slideLayout15.xml"/><Relationship Id="rId5"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image" Target="../media/image14.jpeg"/><Relationship Id="rId2"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image" Target="../media/image18.png"/><Relationship Id="rId3" Type="http://schemas.openxmlformats.org/officeDocument/2006/relationships/slideLayout" Target="../slideLayouts/slideLayout15.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15.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5.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jpeg"/><Relationship Id="rId3" Type="http://schemas.openxmlformats.org/officeDocument/2006/relationships/slideLayout" Target="../slideLayouts/slideLayout15.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TextShape 1"/>
          <p:cNvSpPr txBox="1"/>
          <p:nvPr/>
        </p:nvSpPr>
        <p:spPr>
          <a:xfrm>
            <a:off x="3098880" y="1571040"/>
            <a:ext cx="5582520" cy="1578600"/>
          </a:xfrm>
          <a:prstGeom prst="rect">
            <a:avLst/>
          </a:prstGeom>
          <a:noFill/>
          <a:ln>
            <a:noFill/>
          </a:ln>
        </p:spPr>
        <p:txBody>
          <a:bodyPr tIns="91440" bIns="91440">
            <a:noAutofit/>
          </a:bodyPr>
          <a:p>
            <a:pPr>
              <a:lnSpc>
                <a:spcPct val="100000"/>
              </a:lnSpc>
            </a:pPr>
            <a:r>
              <a:rPr b="0" lang="en-CA" sz="4000" spc="-1" strike="noStrike">
                <a:solidFill>
                  <a:srgbClr val="ffffff"/>
                </a:solidFill>
                <a:latin typeface="Montserrat"/>
                <a:ea typeface="Montserrat"/>
              </a:rPr>
              <a:t>All-In-One Music Aid:</a:t>
            </a:r>
            <a:br/>
            <a:r>
              <a:rPr b="1" i="1" lang="en-CA" sz="2400" spc="-1" strike="noStrike">
                <a:solidFill>
                  <a:srgbClr val="ffffff"/>
                </a:solidFill>
                <a:latin typeface="Montserrat"/>
                <a:ea typeface="Montserrat"/>
              </a:rPr>
              <a:t>LUQ MetroTuner Pro</a:t>
            </a:r>
            <a:endParaRPr b="0" lang="en-CA" sz="2400" spc="-1" strike="noStrike">
              <a:solidFill>
                <a:srgbClr val="000000"/>
              </a:solidFill>
              <a:latin typeface="Arial"/>
            </a:endParaRPr>
          </a:p>
        </p:txBody>
      </p:sp>
      <p:sp>
        <p:nvSpPr>
          <p:cNvPr id="152" name="TextShape 2"/>
          <p:cNvSpPr txBox="1"/>
          <p:nvPr/>
        </p:nvSpPr>
        <p:spPr>
          <a:xfrm>
            <a:off x="4415040" y="3066480"/>
            <a:ext cx="3962160" cy="1364040"/>
          </a:xfrm>
          <a:prstGeom prst="rect">
            <a:avLst/>
          </a:prstGeom>
          <a:noFill/>
          <a:ln>
            <a:noFill/>
          </a:ln>
          <a:effectLst>
            <a:outerShdw dist="19080" dir="5400000">
              <a:srgbClr val="000000">
                <a:alpha val="50000"/>
              </a:srgbClr>
            </a:outerShdw>
          </a:effectLst>
        </p:spPr>
        <p:txBody>
          <a:bodyPr tIns="91440" bIns="91440">
            <a:noAutofit/>
          </a:bodyPr>
          <a:p>
            <a:pPr algn="ctr">
              <a:lnSpc>
                <a:spcPct val="100000"/>
              </a:lnSpc>
            </a:pPr>
            <a:r>
              <a:rPr b="0" lang="en-CA" sz="2400" spc="-1" strike="noStrike">
                <a:solidFill>
                  <a:srgbClr val="ffffff"/>
                </a:solidFill>
                <a:latin typeface="Montserrat"/>
                <a:ea typeface="Montserrat"/>
              </a:rPr>
              <a:t>Luigi Quattrociocchi </a:t>
            </a:r>
            <a:endParaRPr b="0" lang="en-CA" sz="2400" spc="-1" strike="noStrike">
              <a:latin typeface="Arial"/>
            </a:endParaRPr>
          </a:p>
          <a:p>
            <a:pPr algn="ctr">
              <a:lnSpc>
                <a:spcPct val="100000"/>
              </a:lnSpc>
            </a:pPr>
            <a:r>
              <a:rPr b="0" lang="en-CA" sz="2400" spc="-1" strike="noStrike">
                <a:solidFill>
                  <a:srgbClr val="ffffff"/>
                </a:solidFill>
                <a:latin typeface="Montserrat"/>
                <a:ea typeface="Montserrat"/>
              </a:rPr>
              <a:t>&amp;</a:t>
            </a:r>
            <a:endParaRPr b="0" lang="en-CA" sz="2400" spc="-1" strike="noStrike">
              <a:latin typeface="Arial"/>
            </a:endParaRPr>
          </a:p>
          <a:p>
            <a:pPr algn="ctr">
              <a:lnSpc>
                <a:spcPct val="100000"/>
              </a:lnSpc>
            </a:pPr>
            <a:r>
              <a:rPr b="0" lang="en-CA" sz="2400" spc="-1" strike="noStrike">
                <a:solidFill>
                  <a:srgbClr val="ffffff"/>
                </a:solidFill>
                <a:latin typeface="Montserrat"/>
                <a:ea typeface="Montserrat"/>
              </a:rPr>
              <a:t>Umberto Quattrociocchi</a:t>
            </a:r>
            <a:endParaRPr b="0" lang="en-CA" sz="2400" spc="-1" strike="noStrike">
              <a:latin typeface="Arial"/>
            </a:endParaRPr>
          </a:p>
        </p:txBody>
      </p:sp>
      <p:pic>
        <p:nvPicPr>
          <p:cNvPr id="153" name="Google Shape;136;p13" descr=""/>
          <p:cNvPicPr/>
          <p:nvPr/>
        </p:nvPicPr>
        <p:blipFill>
          <a:blip r:embed="rId1"/>
          <a:stretch/>
        </p:blipFill>
        <p:spPr>
          <a:xfrm flipH="1">
            <a:off x="-1225440" y="1811160"/>
            <a:ext cx="6098400" cy="34304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 name="TextShape 1"/>
          <p:cNvSpPr txBox="1"/>
          <p:nvPr/>
        </p:nvSpPr>
        <p:spPr>
          <a:xfrm>
            <a:off x="1297440" y="1724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Future improvements</a:t>
            </a:r>
            <a:endParaRPr b="0" lang="en-CA" sz="2400" spc="-1" strike="noStrike">
              <a:solidFill>
                <a:srgbClr val="000000"/>
              </a:solidFill>
              <a:latin typeface="Arial"/>
            </a:endParaRPr>
          </a:p>
        </p:txBody>
      </p:sp>
      <p:sp>
        <p:nvSpPr>
          <p:cNvPr id="177" name="TextShape 2"/>
          <p:cNvSpPr txBox="1"/>
          <p:nvPr/>
        </p:nvSpPr>
        <p:spPr>
          <a:xfrm>
            <a:off x="1297440" y="607320"/>
            <a:ext cx="703872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A few limitations of our current prototype of the </a:t>
            </a:r>
            <a:r>
              <a:rPr b="1" i="1" lang="en-CA" sz="1300" spc="-1" strike="noStrike">
                <a:solidFill>
                  <a:srgbClr val="ffffff"/>
                </a:solidFill>
                <a:latin typeface="Montserrat"/>
                <a:ea typeface="Montserrat"/>
              </a:rPr>
              <a:t>MetroTuner Pro</a:t>
            </a:r>
            <a:r>
              <a:rPr b="0" lang="en-CA" sz="1300" spc="-1" strike="noStrike">
                <a:solidFill>
                  <a:srgbClr val="ffffff"/>
                </a:solidFill>
                <a:latin typeface="Montserrat"/>
                <a:ea typeface="Montserrat"/>
              </a:rPr>
              <a:t> include:</a:t>
            </a:r>
            <a:endParaRPr b="0" lang="en-CA" sz="1300" spc="-1" strike="noStrike">
              <a:solidFill>
                <a:srgbClr val="000000"/>
              </a:solidFill>
              <a:latin typeface="Arial"/>
            </a:endParaRPr>
          </a:p>
          <a:p>
            <a:pPr marL="457200" indent="-310680">
              <a:lnSpc>
                <a:spcPct val="115000"/>
              </a:lnSpc>
              <a:spcBef>
                <a:spcPts val="1599"/>
              </a:spcBef>
              <a:buClr>
                <a:srgbClr val="ffffff"/>
              </a:buClr>
              <a:buFont typeface="Montserrat"/>
              <a:buChar char="●"/>
            </a:pPr>
            <a:r>
              <a:rPr b="0" lang="en-CA" sz="1300" spc="-1" strike="noStrike">
                <a:solidFill>
                  <a:srgbClr val="ffffff"/>
                </a:solidFill>
                <a:latin typeface="Montserrat"/>
                <a:ea typeface="Montserrat"/>
              </a:rPr>
              <a:t>Limited capabilities of the analog microphone</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Selection of a higher-quality microphone may improve the tuner’s functionality</a:t>
            </a:r>
            <a:endParaRPr b="0" lang="en-CA" sz="1100" spc="-1" strike="noStrike">
              <a:solidFill>
                <a:srgbClr val="000000"/>
              </a:solidFill>
              <a:latin typeface="Arial"/>
            </a:endParaRPr>
          </a:p>
          <a:p>
            <a:pPr marL="457200" indent="-310680">
              <a:lnSpc>
                <a:spcPct val="115000"/>
              </a:lnSpc>
              <a:buClr>
                <a:srgbClr val="ffffff"/>
              </a:buClr>
              <a:buFont typeface="Montserrat"/>
              <a:buChar char="●"/>
            </a:pPr>
            <a:r>
              <a:rPr b="0" lang="en-CA" sz="1300" spc="-1" strike="noStrike">
                <a:solidFill>
                  <a:srgbClr val="ffffff"/>
                </a:solidFill>
                <a:latin typeface="Montserrat"/>
                <a:ea typeface="Montserrat"/>
              </a:rPr>
              <a:t>The portability of our product</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The current size and weight of our design can be improved to increase portability</a:t>
            </a:r>
            <a:endParaRPr b="0" lang="en-CA" sz="1100" spc="-1" strike="noStrike">
              <a:solidFill>
                <a:srgbClr val="000000"/>
              </a:solidFill>
              <a:latin typeface="Arial"/>
            </a:endParaRPr>
          </a:p>
          <a:p>
            <a:pPr marL="457200" indent="-310680">
              <a:lnSpc>
                <a:spcPct val="115000"/>
              </a:lnSpc>
              <a:buClr>
                <a:srgbClr val="ffffff"/>
              </a:buClr>
              <a:buFont typeface="Montserrat"/>
              <a:buChar char="●"/>
            </a:pPr>
            <a:r>
              <a:rPr b="0" lang="en-CA" sz="1300" spc="-1" strike="noStrike">
                <a:solidFill>
                  <a:srgbClr val="ffffff"/>
                </a:solidFill>
                <a:latin typeface="Montserrat"/>
                <a:ea typeface="Montserrat"/>
              </a:rPr>
              <a:t>Power consumption and efficiency of the circuitry</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A modified design with a smaller screen and integrated circuitry would improve this</a:t>
            </a:r>
            <a:endParaRPr b="0" lang="en-CA" sz="1100" spc="-1" strike="noStrike">
              <a:solidFill>
                <a:srgbClr val="000000"/>
              </a:solidFill>
              <a:latin typeface="Arial"/>
            </a:endParaRPr>
          </a:p>
          <a:p>
            <a:pPr marL="457200" indent="-310680">
              <a:lnSpc>
                <a:spcPct val="115000"/>
              </a:lnSpc>
              <a:buClr>
                <a:srgbClr val="ffffff"/>
              </a:buClr>
              <a:buFont typeface="Montserrat"/>
              <a:buChar char="●"/>
            </a:pPr>
            <a:r>
              <a:rPr b="0" lang="en-CA" sz="1300" spc="-1" strike="noStrike">
                <a:solidFill>
                  <a:srgbClr val="ffffff"/>
                </a:solidFill>
                <a:latin typeface="Montserrat"/>
                <a:ea typeface="Montserrat"/>
              </a:rPr>
              <a:t>Ease of use</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Quality-of-life improvements, such as a more accessible interface and ergonomics would make the product easier to use</a:t>
            </a:r>
            <a:endParaRPr b="0" lang="en-CA" sz="1100" spc="-1" strike="noStrike">
              <a:solidFill>
                <a:srgbClr val="000000"/>
              </a:solidFill>
              <a:latin typeface="Arial"/>
            </a:endParaRPr>
          </a:p>
          <a:p>
            <a:pPr marL="457200" indent="-310680">
              <a:lnSpc>
                <a:spcPct val="115000"/>
              </a:lnSpc>
              <a:buClr>
                <a:srgbClr val="ffffff"/>
              </a:buClr>
              <a:buFont typeface="Montserrat"/>
              <a:buChar char="●"/>
            </a:pPr>
            <a:r>
              <a:rPr b="0" lang="en-CA" sz="1300" spc="-1" strike="noStrike">
                <a:solidFill>
                  <a:srgbClr val="ffffff"/>
                </a:solidFill>
                <a:latin typeface="Montserrat"/>
                <a:ea typeface="Montserrat"/>
              </a:rPr>
              <a:t>Bugs/anomalies in the code</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Functionality and response of product may be improved through intensive testing and code tweaks</a:t>
            </a:r>
            <a:endParaRPr b="0" lang="en-CA" sz="1100" spc="-1" strike="noStrike">
              <a:solidFill>
                <a:srgbClr val="000000"/>
              </a:solidFill>
              <a:latin typeface="Arial"/>
            </a:endParaRPr>
          </a:p>
          <a:p>
            <a:pPr marL="457200" indent="-310680">
              <a:lnSpc>
                <a:spcPct val="115000"/>
              </a:lnSpc>
              <a:buClr>
                <a:srgbClr val="ffffff"/>
              </a:buClr>
              <a:buFont typeface="Montserrat"/>
              <a:buChar char="●"/>
            </a:pPr>
            <a:r>
              <a:rPr b="0" lang="en-CA" sz="1300" spc="-1" strike="noStrike">
                <a:solidFill>
                  <a:srgbClr val="ffffff"/>
                </a:solidFill>
                <a:latin typeface="Montserrat"/>
                <a:ea typeface="Montserrat"/>
              </a:rPr>
              <a:t>Difficulties and costs associated with manufacturing</a:t>
            </a:r>
            <a:endParaRPr b="0" lang="en-CA" sz="1300" spc="-1" strike="noStrike">
              <a:solidFill>
                <a:srgbClr val="000000"/>
              </a:solidFill>
              <a:latin typeface="Arial"/>
            </a:endParaRPr>
          </a:p>
          <a:p>
            <a:pPr lvl="1" marL="914400" indent="-298080">
              <a:lnSpc>
                <a:spcPct val="115000"/>
              </a:lnSpc>
              <a:buClr>
                <a:srgbClr val="ffffff"/>
              </a:buClr>
              <a:buFont typeface="Montserrat"/>
              <a:buChar char="○"/>
            </a:pPr>
            <a:r>
              <a:rPr b="0" lang="en-CA" sz="1100" spc="-1" strike="noStrike">
                <a:solidFill>
                  <a:srgbClr val="ffffff"/>
                </a:solidFill>
                <a:latin typeface="Montserrat"/>
                <a:ea typeface="Montserrat"/>
              </a:rPr>
              <a:t>A design made of a material easier to machine or mould would improve the potential for manufacturing in the future</a:t>
            </a:r>
            <a:endParaRPr b="0" lang="en-CA" sz="1100" spc="-1" strike="noStrike">
              <a:solidFill>
                <a:srgbClr val="000000"/>
              </a:solidFill>
              <a:latin typeface="Arial"/>
            </a:endParaRPr>
          </a:p>
          <a:p>
            <a:pPr>
              <a:lnSpc>
                <a:spcPct val="115000"/>
              </a:lnSpc>
              <a:spcBef>
                <a:spcPts val="1599"/>
              </a:spcBef>
              <a:spcAft>
                <a:spcPts val="1599"/>
              </a:spcAft>
            </a:pPr>
            <a:r>
              <a:rPr b="1" lang="en-CA" sz="1300" spc="-1" strike="noStrike">
                <a:solidFill>
                  <a:srgbClr val="ffffff"/>
                </a:solidFill>
                <a:latin typeface="Montserrat"/>
                <a:ea typeface="Montserrat"/>
              </a:rPr>
              <a:t>With a more optimized production process and a more economical and efficient part selection, we would be able to create a product with potential to make profit.</a:t>
            </a:r>
            <a:endParaRPr b="0" lang="en-CA"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8"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Microphone</a:t>
            </a:r>
            <a:endParaRPr b="0" lang="en-CA" sz="1800" spc="-1" strike="noStrike">
              <a:solidFill>
                <a:srgbClr val="000000"/>
              </a:solidFill>
              <a:latin typeface="Arial"/>
            </a:endParaRPr>
          </a:p>
        </p:txBody>
      </p:sp>
      <p:pic>
        <p:nvPicPr>
          <p:cNvPr id="179" name="Google Shape;207;p24" descr=""/>
          <p:cNvPicPr/>
          <p:nvPr/>
        </p:nvPicPr>
        <p:blipFill>
          <a:blip r:embed="rId1"/>
          <a:stretch/>
        </p:blipFill>
        <p:spPr>
          <a:xfrm>
            <a:off x="152280" y="2631960"/>
            <a:ext cx="3145320" cy="2358720"/>
          </a:xfrm>
          <a:prstGeom prst="rect">
            <a:avLst/>
          </a:prstGeom>
          <a:ln>
            <a:noFill/>
          </a:ln>
        </p:spPr>
      </p:pic>
      <p:sp>
        <p:nvSpPr>
          <p:cNvPr id="180" name="TextShape 2"/>
          <p:cNvSpPr txBox="1"/>
          <p:nvPr/>
        </p:nvSpPr>
        <p:spPr>
          <a:xfrm>
            <a:off x="1136880" y="1245960"/>
            <a:ext cx="7038720" cy="2910960"/>
          </a:xfrm>
          <a:prstGeom prst="rect">
            <a:avLst/>
          </a:prstGeom>
          <a:noFill/>
          <a:ln>
            <a:noFill/>
          </a:ln>
        </p:spPr>
        <p:txBody>
          <a:bodyPr tIns="91440" bIns="91440">
            <a:noAutofit/>
          </a:bodyPr>
          <a:p>
            <a:pPr>
              <a:lnSpc>
                <a:spcPct val="115000"/>
              </a:lnSpc>
              <a:spcAft>
                <a:spcPts val="1599"/>
              </a:spcAft>
            </a:pPr>
            <a:r>
              <a:rPr b="0" lang="en-CA" sz="1300" spc="-1" strike="noStrike">
                <a:solidFill>
                  <a:srgbClr val="ffffff"/>
                </a:solidFill>
                <a:latin typeface="Montserrat"/>
                <a:ea typeface="Montserrat"/>
              </a:rPr>
              <a:t>Currently, we are using the MAX8914 as the microphone for our tuner. In choosing a more powerful microphone, factors to consider include the both cost and functionality of the microphone. A viable option for the microphone is the ICS-40720. With this, a more affordable, integrated microphone could be implemented (buying at quantity would result in a ~$3 mic).</a:t>
            </a:r>
            <a:endParaRPr b="0" lang="en-CA" sz="1300" spc="-1" strike="noStrike">
              <a:solidFill>
                <a:srgbClr val="000000"/>
              </a:solidFill>
              <a:latin typeface="Arial"/>
            </a:endParaRPr>
          </a:p>
        </p:txBody>
      </p:sp>
      <p:pic>
        <p:nvPicPr>
          <p:cNvPr id="181" name="Google Shape;209;p24" descr=""/>
          <p:cNvPicPr/>
          <p:nvPr/>
        </p:nvPicPr>
        <p:blipFill>
          <a:blip r:embed="rId2"/>
          <a:stretch/>
        </p:blipFill>
        <p:spPr>
          <a:xfrm>
            <a:off x="3588480" y="2571840"/>
            <a:ext cx="5325840" cy="227844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2"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Size and weight</a:t>
            </a:r>
            <a:br/>
            <a:endParaRPr b="0" lang="en-CA" sz="1800" spc="-1" strike="noStrike">
              <a:solidFill>
                <a:srgbClr val="000000"/>
              </a:solidFill>
              <a:latin typeface="Arial"/>
            </a:endParaRPr>
          </a:p>
        </p:txBody>
      </p:sp>
      <p:sp>
        <p:nvSpPr>
          <p:cNvPr id="183" name="TextShape 2"/>
          <p:cNvSpPr txBox="1"/>
          <p:nvPr/>
        </p:nvSpPr>
        <p:spPr>
          <a:xfrm>
            <a:off x="1136880" y="1245960"/>
            <a:ext cx="7038720" cy="2910960"/>
          </a:xfrm>
          <a:prstGeom prst="rect">
            <a:avLst/>
          </a:prstGeom>
          <a:noFill/>
          <a:ln>
            <a:noFill/>
          </a:ln>
        </p:spPr>
        <p:txBody>
          <a:bodyPr tIns="91440" bIns="91440">
            <a:noAutofit/>
          </a:bodyPr>
          <a:p>
            <a:pPr>
              <a:lnSpc>
                <a:spcPct val="115000"/>
              </a:lnSpc>
              <a:spcAft>
                <a:spcPts val="1599"/>
              </a:spcAft>
            </a:pPr>
            <a:r>
              <a:rPr b="0" lang="en-CA" sz="1300" spc="-1" strike="noStrike">
                <a:solidFill>
                  <a:srgbClr val="ffffff"/>
                </a:solidFill>
                <a:latin typeface="Montserrat"/>
                <a:ea typeface="Montserrat"/>
              </a:rPr>
              <a:t>Using a smaller touchscreen in combination with an integrated circuit for our product would result in a smaller, lighter, and more portable product. A viable option for the screen is a 3.5-inch touchscreen (currently 7-inch):</a:t>
            </a:r>
            <a:endParaRPr b="0" lang="en-CA" sz="1300" spc="-1" strike="noStrike">
              <a:solidFill>
                <a:srgbClr val="000000"/>
              </a:solidFill>
              <a:latin typeface="Arial"/>
            </a:endParaRPr>
          </a:p>
        </p:txBody>
      </p:sp>
      <p:pic>
        <p:nvPicPr>
          <p:cNvPr id="184" name="Google Shape;216;p25" descr=""/>
          <p:cNvPicPr/>
          <p:nvPr/>
        </p:nvPicPr>
        <p:blipFill>
          <a:blip r:embed="rId1"/>
          <a:stretch/>
        </p:blipFill>
        <p:spPr>
          <a:xfrm>
            <a:off x="829440" y="2180520"/>
            <a:ext cx="7974360" cy="2844720"/>
          </a:xfrm>
          <a:prstGeom prst="rect">
            <a:avLst/>
          </a:prstGeom>
          <a:ln>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576720" y="1393200"/>
            <a:ext cx="480168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Using a perfboard would be a good way to reduce size without giving up rapid prototyping, though soldering is required.</a:t>
            </a: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ffffff"/>
                </a:solidFill>
                <a:latin typeface="Montserrat"/>
                <a:ea typeface="Montserrat"/>
              </a:rPr>
              <a:t>The wiring and tidiness of our current prototype is limited by our supply of wires and the space inside the enclosure. These issues would not exist if we were to develop an integrated circuit to replace the Pi, Arduino, and circuitry currently in place.</a:t>
            </a:r>
            <a:endParaRPr b="0" lang="en-CA" sz="1300" spc="-1" strike="noStrike">
              <a:solidFill>
                <a:srgbClr val="000000"/>
              </a:solidFill>
              <a:latin typeface="Arial"/>
            </a:endParaRPr>
          </a:p>
        </p:txBody>
      </p:sp>
      <p:sp>
        <p:nvSpPr>
          <p:cNvPr id="186" name="TextShape 2"/>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Size and weight</a:t>
            </a:r>
            <a:br/>
            <a:endParaRPr b="0" lang="en-CA" sz="1800" spc="-1" strike="noStrike">
              <a:solidFill>
                <a:srgbClr val="000000"/>
              </a:solidFill>
              <a:latin typeface="Arial"/>
            </a:endParaRPr>
          </a:p>
        </p:txBody>
      </p:sp>
      <p:pic>
        <p:nvPicPr>
          <p:cNvPr id="187" name="Google Shape;223;p26" descr=""/>
          <p:cNvPicPr/>
          <p:nvPr/>
        </p:nvPicPr>
        <p:blipFill>
          <a:blip r:embed="rId1"/>
          <a:stretch/>
        </p:blipFill>
        <p:spPr>
          <a:xfrm>
            <a:off x="7098840" y="204840"/>
            <a:ext cx="1928520" cy="1928520"/>
          </a:xfrm>
          <a:prstGeom prst="rect">
            <a:avLst/>
          </a:prstGeom>
          <a:ln>
            <a:noFill/>
          </a:ln>
        </p:spPr>
      </p:pic>
      <p:pic>
        <p:nvPicPr>
          <p:cNvPr id="188" name="Google Shape;224;p26" descr=""/>
          <p:cNvPicPr/>
          <p:nvPr/>
        </p:nvPicPr>
        <p:blipFill>
          <a:blip r:embed="rId2"/>
          <a:srcRect l="6835" t="0" r="6748" b="0"/>
          <a:stretch/>
        </p:blipFill>
        <p:spPr>
          <a:xfrm>
            <a:off x="5861520" y="2624760"/>
            <a:ext cx="3165840" cy="2442240"/>
          </a:xfrm>
          <a:prstGeom prst="rect">
            <a:avLst/>
          </a:prstGeom>
          <a:ln>
            <a:noFill/>
          </a:ln>
        </p:spPr>
      </p:pic>
      <p:pic>
        <p:nvPicPr>
          <p:cNvPr id="189" name="Google Shape;225;p26" descr=""/>
          <p:cNvPicPr/>
          <p:nvPr/>
        </p:nvPicPr>
        <p:blipFill>
          <a:blip r:embed="rId3"/>
          <a:srcRect l="0" t="29897" r="0" b="21142"/>
          <a:stretch/>
        </p:blipFill>
        <p:spPr>
          <a:xfrm>
            <a:off x="2594520" y="3522240"/>
            <a:ext cx="2366640" cy="154512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6577200" y="1513800"/>
            <a:ext cx="2487960" cy="344988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Caution: The next slide contains graphic images that some viewers may find disturbing.</a:t>
            </a: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ffffff"/>
                </a:solidFill>
                <a:latin typeface="Montserrat"/>
                <a:ea typeface="Montserrat"/>
              </a:rPr>
              <a:t>Viewers’ discretion is advised.</a:t>
            </a:r>
            <a:endParaRPr b="0" lang="en-CA" sz="1300" spc="-1" strike="noStrike">
              <a:solidFill>
                <a:srgbClr val="000000"/>
              </a:solidFill>
              <a:latin typeface="Arial"/>
            </a:endParaRPr>
          </a:p>
        </p:txBody>
      </p:sp>
      <p:pic>
        <p:nvPicPr>
          <p:cNvPr id="191" name="Google Shape;231;p27" descr=""/>
          <p:cNvPicPr/>
          <p:nvPr/>
        </p:nvPicPr>
        <p:blipFill>
          <a:blip r:embed="rId1"/>
          <a:stretch/>
        </p:blipFill>
        <p:spPr>
          <a:xfrm>
            <a:off x="804960" y="0"/>
            <a:ext cx="5610600" cy="514332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2" name="Google Shape;236;p28" descr=""/>
          <p:cNvPicPr/>
          <p:nvPr/>
        </p:nvPicPr>
        <p:blipFill>
          <a:blip r:embed="rId1"/>
          <a:srcRect l="17654" t="0" r="11628" b="0"/>
          <a:stretch/>
        </p:blipFill>
        <p:spPr>
          <a:xfrm>
            <a:off x="1338480" y="0"/>
            <a:ext cx="6466680" cy="5143320"/>
          </a:xfrm>
          <a:prstGeom prst="rect">
            <a:avLst/>
          </a:prstGeom>
          <a:ln>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3" name="Google Shape;241;p29" descr=""/>
          <p:cNvPicPr/>
          <p:nvPr/>
        </p:nvPicPr>
        <p:blipFill>
          <a:blip r:embed="rId1"/>
          <a:srcRect l="0" t="11238" r="0" b="17543"/>
          <a:stretch/>
        </p:blipFill>
        <p:spPr>
          <a:xfrm rot="5400000">
            <a:off x="2000160" y="-684360"/>
            <a:ext cx="5143320" cy="6512040"/>
          </a:xfrm>
          <a:prstGeom prst="rect">
            <a:avLst/>
          </a:prstGeom>
          <a:ln>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4" name="Google Shape;246;p30" descr=""/>
          <p:cNvPicPr/>
          <p:nvPr/>
        </p:nvPicPr>
        <p:blipFill>
          <a:blip r:embed="rId1"/>
          <a:srcRect l="0" t="11193" r="0" b="14827"/>
          <a:stretch/>
        </p:blipFill>
        <p:spPr>
          <a:xfrm rot="5400000">
            <a:off x="2000520" y="-810360"/>
            <a:ext cx="5143320" cy="676404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1297440" y="393840"/>
            <a:ext cx="790596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Power consumption and efficiency of circuitry</a:t>
            </a:r>
            <a:br/>
            <a:endParaRPr b="0" lang="en-CA" sz="1800" spc="-1" strike="noStrike">
              <a:solidFill>
                <a:srgbClr val="000000"/>
              </a:solidFill>
              <a:latin typeface="Arial"/>
            </a:endParaRPr>
          </a:p>
        </p:txBody>
      </p:sp>
      <p:sp>
        <p:nvSpPr>
          <p:cNvPr id="196" name="TextShape 2"/>
          <p:cNvSpPr txBox="1"/>
          <p:nvPr/>
        </p:nvSpPr>
        <p:spPr>
          <a:xfrm>
            <a:off x="312840" y="1469520"/>
            <a:ext cx="464940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One way to majorly increase the efficiency of our product would be to switch out the Raspberry Pi and Arduino for an integrated circuit with the firmware necessary to control our software and hardware. With a redesign, we could print PCBs using </a:t>
            </a:r>
            <a:r>
              <a:rPr b="0" i="1" lang="en-CA" sz="1300" spc="-1" strike="noStrike">
                <a:solidFill>
                  <a:srgbClr val="ffffff"/>
                </a:solidFill>
                <a:latin typeface="Montserrat"/>
                <a:ea typeface="Montserrat"/>
              </a:rPr>
              <a:t>JLPCB</a:t>
            </a:r>
            <a:r>
              <a:rPr b="0" lang="en-CA" sz="1300" spc="-1" strike="noStrike">
                <a:solidFill>
                  <a:srgbClr val="ffffff"/>
                </a:solidFill>
                <a:latin typeface="Montserrat"/>
                <a:ea typeface="Montserrat"/>
              </a:rPr>
              <a:t>:</a:t>
            </a: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ffffff"/>
                </a:solidFill>
                <a:latin typeface="Montserrat"/>
                <a:ea typeface="Montserrat"/>
              </a:rPr>
              <a:t>“</a:t>
            </a:r>
            <a:r>
              <a:rPr b="0" lang="en-CA" sz="1300" spc="-1" strike="noStrike">
                <a:solidFill>
                  <a:srgbClr val="ffffff"/>
                </a:solidFill>
                <a:latin typeface="Montserrat"/>
                <a:ea typeface="Montserrat"/>
              </a:rPr>
              <a:t>JiaLiChuang (HongKong) Co., Limited, is the largest PCB prototype enterprise in China and a high-tech manufacturer specializing in quick PCB prototype and small-batch PCB production. With Over 10 years of PCB manufacturing experience, we’re able to provide cost effective solutions that deliver the highest reliability PCB products to customers faster.”</a:t>
            </a:r>
            <a:endParaRPr b="0" lang="en-CA" sz="1300" spc="-1" strike="noStrike">
              <a:solidFill>
                <a:srgbClr val="000000"/>
              </a:solidFill>
              <a:latin typeface="Arial"/>
            </a:endParaRPr>
          </a:p>
        </p:txBody>
      </p:sp>
      <p:pic>
        <p:nvPicPr>
          <p:cNvPr id="197" name="Google Shape;253;p31" descr=""/>
          <p:cNvPicPr/>
          <p:nvPr/>
        </p:nvPicPr>
        <p:blipFill>
          <a:blip r:embed="rId1"/>
          <a:stretch/>
        </p:blipFill>
        <p:spPr>
          <a:xfrm>
            <a:off x="5500440" y="1498680"/>
            <a:ext cx="1599840" cy="352080"/>
          </a:xfrm>
          <a:prstGeom prst="rect">
            <a:avLst/>
          </a:prstGeom>
          <a:ln>
            <a:noFill/>
          </a:ln>
        </p:spPr>
      </p:pic>
      <p:pic>
        <p:nvPicPr>
          <p:cNvPr id="198" name="Google Shape;254;p31" descr=""/>
          <p:cNvPicPr/>
          <p:nvPr/>
        </p:nvPicPr>
        <p:blipFill>
          <a:blip r:embed="rId2"/>
          <a:stretch/>
        </p:blipFill>
        <p:spPr>
          <a:xfrm>
            <a:off x="5189400" y="2042280"/>
            <a:ext cx="3762000" cy="2076120"/>
          </a:xfrm>
          <a:prstGeom prst="rect">
            <a:avLst/>
          </a:prstGeom>
          <a:ln>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1184400" y="896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Ease of use</a:t>
            </a:r>
            <a:br/>
            <a:endParaRPr b="0" lang="en-CA" sz="1800" spc="-1" strike="noStrike">
              <a:solidFill>
                <a:srgbClr val="000000"/>
              </a:solidFill>
              <a:latin typeface="Arial"/>
            </a:endParaRPr>
          </a:p>
        </p:txBody>
      </p:sp>
      <p:sp>
        <p:nvSpPr>
          <p:cNvPr id="200" name="TextShape 2"/>
          <p:cNvSpPr txBox="1"/>
          <p:nvPr/>
        </p:nvSpPr>
        <p:spPr>
          <a:xfrm>
            <a:off x="1219680" y="932760"/>
            <a:ext cx="624420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Lato"/>
                <a:ea typeface="Lato"/>
              </a:rPr>
              <a:t>The interface of our product, especially if the size of our touchscreen is reduced, would benefit from a redesign, including larger buttons and easier-to-read text.</a:t>
            </a:r>
            <a:endParaRPr b="0" lang="en-CA" sz="1300" spc="-1" strike="noStrike">
              <a:solidFill>
                <a:srgbClr val="000000"/>
              </a:solidFill>
              <a:latin typeface="Arial"/>
            </a:endParaRPr>
          </a:p>
          <a:p>
            <a:pPr>
              <a:lnSpc>
                <a:spcPct val="115000"/>
              </a:lnSpc>
              <a:spcBef>
                <a:spcPts val="1599"/>
              </a:spcBef>
            </a:pPr>
            <a:r>
              <a:rPr b="0" lang="en-CA" sz="1300" spc="-1" strike="noStrike">
                <a:solidFill>
                  <a:srgbClr val="ffffff"/>
                </a:solidFill>
                <a:latin typeface="Lato"/>
                <a:ea typeface="Lato"/>
              </a:rPr>
              <a:t>With a redesign of the enclosure to fit the smaller screen, the edges of the product could be rounded out, and given a shape that is easier to handle and transport.</a:t>
            </a: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ffffff"/>
                </a:solidFill>
                <a:latin typeface="Lato"/>
                <a:ea typeface="Lato"/>
              </a:rPr>
              <a:t>Currently, simultaneous functionality of the separate features is not supported. With a significant code modification, this may be implemented.</a:t>
            </a:r>
            <a:endParaRPr b="0" lang="en-CA" sz="1300" spc="-1" strike="noStrike">
              <a:solidFill>
                <a:srgbClr val="000000"/>
              </a:solidFill>
              <a:latin typeface="Arial"/>
            </a:endParaRPr>
          </a:p>
        </p:txBody>
      </p:sp>
      <p:pic>
        <p:nvPicPr>
          <p:cNvPr id="201" name="Google Shape;261;p32" descr=""/>
          <p:cNvPicPr/>
          <p:nvPr/>
        </p:nvPicPr>
        <p:blipFill>
          <a:blip r:embed="rId1"/>
          <a:stretch/>
        </p:blipFill>
        <p:spPr>
          <a:xfrm>
            <a:off x="4762800" y="2861640"/>
            <a:ext cx="3250440" cy="2001960"/>
          </a:xfrm>
          <a:prstGeom prst="rect">
            <a:avLst/>
          </a:prstGeom>
          <a:ln>
            <a:noFill/>
          </a:ln>
        </p:spPr>
      </p:pic>
      <p:pic>
        <p:nvPicPr>
          <p:cNvPr id="202" name="Google Shape;262;p32" descr=""/>
          <p:cNvPicPr/>
          <p:nvPr/>
        </p:nvPicPr>
        <p:blipFill>
          <a:blip r:embed="rId2"/>
          <a:stretch/>
        </p:blipFill>
        <p:spPr>
          <a:xfrm>
            <a:off x="587520" y="2862000"/>
            <a:ext cx="3250440" cy="2001960"/>
          </a:xfrm>
          <a:prstGeom prst="rect">
            <a:avLst/>
          </a:prstGeom>
          <a:ln>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 name="TextShape 1"/>
          <p:cNvSpPr txBox="1"/>
          <p:nvPr/>
        </p:nvSpPr>
        <p:spPr>
          <a:xfrm>
            <a:off x="1269360" y="1171440"/>
            <a:ext cx="7038720" cy="2910960"/>
          </a:xfrm>
          <a:prstGeom prst="rect">
            <a:avLst/>
          </a:prstGeom>
          <a:noFill/>
          <a:ln>
            <a:noFill/>
          </a:ln>
        </p:spPr>
        <p:txBody>
          <a:bodyPr tIns="91440" bIns="91440">
            <a:noAutofit/>
          </a:bodyPr>
          <a:p>
            <a:pPr marL="457200" indent="-329760">
              <a:lnSpc>
                <a:spcPct val="150000"/>
              </a:lnSpc>
              <a:spcBef>
                <a:spcPts val="1199"/>
              </a:spcBef>
              <a:buClr>
                <a:srgbClr val="ffffff"/>
              </a:buClr>
              <a:buFont typeface="Montserrat"/>
              <a:buChar char="●"/>
            </a:pPr>
            <a:r>
              <a:rPr b="0" lang="en-CA" sz="1600" spc="-1" strike="noStrike">
                <a:solidFill>
                  <a:srgbClr val="ffffff"/>
                </a:solidFill>
                <a:latin typeface="Montserrat"/>
                <a:ea typeface="Montserrat"/>
              </a:rPr>
              <a:t>What the </a:t>
            </a:r>
            <a:r>
              <a:rPr b="1" i="1" lang="en-CA" sz="1600" spc="-1" strike="noStrike">
                <a:solidFill>
                  <a:srgbClr val="ffffff"/>
                </a:solidFill>
                <a:latin typeface="Montserrat"/>
                <a:ea typeface="Montserrat"/>
              </a:rPr>
              <a:t>MetroTuner Pro</a:t>
            </a:r>
            <a:r>
              <a:rPr b="1" lang="en-CA" sz="1600" spc="-1" strike="noStrike">
                <a:solidFill>
                  <a:srgbClr val="ffffff"/>
                </a:solidFill>
                <a:latin typeface="Montserrat"/>
                <a:ea typeface="Montserrat"/>
              </a:rPr>
              <a:t> </a:t>
            </a:r>
            <a:r>
              <a:rPr b="0" lang="en-CA" sz="1600" spc="-1" strike="noStrike">
                <a:solidFill>
                  <a:srgbClr val="ffffff"/>
                </a:solidFill>
                <a:latin typeface="Montserrat"/>
                <a:ea typeface="Montserrat"/>
              </a:rPr>
              <a:t>does and its purpose</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Real-world applications of the </a:t>
            </a:r>
            <a:r>
              <a:rPr b="1" i="1" lang="en-CA" sz="1600" spc="-1" strike="noStrike">
                <a:solidFill>
                  <a:srgbClr val="ffffff"/>
                </a:solidFill>
                <a:latin typeface="Montserrat"/>
                <a:ea typeface="Montserrat"/>
              </a:rPr>
              <a:t>MetroTuner Pro</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Video of the </a:t>
            </a:r>
            <a:r>
              <a:rPr b="1" i="1" lang="en-CA" sz="1600" spc="-1" strike="noStrike">
                <a:solidFill>
                  <a:srgbClr val="ffffff"/>
                </a:solidFill>
                <a:latin typeface="Montserrat"/>
                <a:ea typeface="Montserrat"/>
              </a:rPr>
              <a:t>MetroTuner Pro </a:t>
            </a:r>
            <a:r>
              <a:rPr b="0" lang="en-CA" sz="1600" spc="-1" strike="noStrike">
                <a:solidFill>
                  <a:srgbClr val="ffffff"/>
                </a:solidFill>
                <a:latin typeface="Montserrat"/>
                <a:ea typeface="Montserrat"/>
              </a:rPr>
              <a:t>working in a commercial format </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How we would market and sell the </a:t>
            </a:r>
            <a:r>
              <a:rPr b="1" i="1" lang="en-CA" sz="1600" spc="-1" strike="noStrike">
                <a:solidFill>
                  <a:srgbClr val="ffffff"/>
                </a:solidFill>
                <a:latin typeface="Montserrat"/>
                <a:ea typeface="Montserrat"/>
              </a:rPr>
              <a:t>MetroTuner Pro</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The competing products on the market, and the competitive advantage the </a:t>
            </a:r>
            <a:r>
              <a:rPr b="1" i="1" lang="en-CA" sz="1600" spc="-1" strike="noStrike">
                <a:solidFill>
                  <a:srgbClr val="ffffff"/>
                </a:solidFill>
                <a:latin typeface="Montserrat"/>
                <a:ea typeface="Montserrat"/>
              </a:rPr>
              <a:t>MetroTuner Pro </a:t>
            </a:r>
            <a:r>
              <a:rPr b="0" lang="en-CA" sz="1600" spc="-1" strike="noStrike">
                <a:solidFill>
                  <a:srgbClr val="ffffff"/>
                </a:solidFill>
                <a:latin typeface="Montserrat"/>
                <a:ea typeface="Montserrat"/>
              </a:rPr>
              <a:t>has</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Future improvements for the </a:t>
            </a:r>
            <a:r>
              <a:rPr b="1" i="1" lang="en-CA" sz="1600" spc="-1" strike="noStrike">
                <a:solidFill>
                  <a:srgbClr val="ffffff"/>
                </a:solidFill>
                <a:latin typeface="Montserrat"/>
                <a:ea typeface="Montserrat"/>
              </a:rPr>
              <a:t>MetroTuner Pro</a:t>
            </a:r>
            <a:endParaRPr b="0" lang="en-CA" sz="1600" spc="-1" strike="noStrike">
              <a:solidFill>
                <a:srgbClr val="000000"/>
              </a:solidFill>
              <a:latin typeface="Arial"/>
            </a:endParaRPr>
          </a:p>
          <a:p>
            <a:pPr marL="457200" indent="-329760">
              <a:lnSpc>
                <a:spcPct val="150000"/>
              </a:lnSpc>
              <a:buClr>
                <a:srgbClr val="ffffff"/>
              </a:buClr>
              <a:buFont typeface="Montserrat"/>
              <a:buChar char="●"/>
            </a:pPr>
            <a:r>
              <a:rPr b="0" lang="en-CA" sz="1600" spc="-1" strike="noStrike">
                <a:solidFill>
                  <a:srgbClr val="ffffff"/>
                </a:solidFill>
                <a:latin typeface="Montserrat"/>
                <a:ea typeface="Montserrat"/>
              </a:rPr>
              <a:t>Execution of the future improvements outlined</a:t>
            </a:r>
            <a:endParaRPr b="0" lang="en-CA" sz="1600" spc="-1" strike="noStrike">
              <a:solidFill>
                <a:srgbClr val="000000"/>
              </a:solidFill>
              <a:latin typeface="Arial"/>
            </a:endParaRPr>
          </a:p>
        </p:txBody>
      </p:sp>
      <p:sp>
        <p:nvSpPr>
          <p:cNvPr id="155" name="TextShape 2"/>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Summary of our presentation</a:t>
            </a:r>
            <a:endParaRPr b="0" lang="en-CA"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Bug fixes and testing</a:t>
            </a:r>
            <a:br/>
            <a:endParaRPr b="0" lang="en-CA" sz="1800" spc="-1" strike="noStrike">
              <a:solidFill>
                <a:srgbClr val="000000"/>
              </a:solidFill>
              <a:latin typeface="Arial"/>
            </a:endParaRPr>
          </a:p>
        </p:txBody>
      </p:sp>
      <p:sp>
        <p:nvSpPr>
          <p:cNvPr id="204" name="TextShape 2"/>
          <p:cNvSpPr txBox="1"/>
          <p:nvPr/>
        </p:nvSpPr>
        <p:spPr>
          <a:xfrm>
            <a:off x="1297440" y="1263960"/>
            <a:ext cx="7038720" cy="2910960"/>
          </a:xfrm>
          <a:prstGeom prst="rect">
            <a:avLst/>
          </a:prstGeom>
          <a:noFill/>
          <a:ln>
            <a:noFill/>
          </a:ln>
        </p:spPr>
        <p:txBody>
          <a:bodyPr tIns="91440" bIns="91440">
            <a:noAutofit/>
          </a:bodyPr>
          <a:p>
            <a:pPr>
              <a:lnSpc>
                <a:spcPct val="115000"/>
              </a:lnSpc>
              <a:spcAft>
                <a:spcPts val="1599"/>
              </a:spcAft>
            </a:pPr>
            <a:r>
              <a:rPr b="0" lang="en-CA" sz="1300" spc="-1" strike="noStrike">
                <a:solidFill>
                  <a:srgbClr val="ffffff"/>
                </a:solidFill>
                <a:latin typeface="Lato"/>
                <a:ea typeface="Lato"/>
              </a:rPr>
              <a:t>If we were to incorporate an integrated circuit into our product, our existing python and arduino code would have to be ported over to C#, running on our proprietary chip. Future testing is required to fix unnoticed errors that may appear. Ideally the final size of our circuit board would be about the size of a Raspberry Pi.</a:t>
            </a:r>
            <a:endParaRPr b="0" lang="en-CA" sz="1300" spc="-1" strike="noStrike">
              <a:solidFill>
                <a:srgbClr val="000000"/>
              </a:solidFill>
              <a:latin typeface="Arial"/>
            </a:endParaRPr>
          </a:p>
        </p:txBody>
      </p:sp>
      <p:pic>
        <p:nvPicPr>
          <p:cNvPr id="205" name="Google Shape;269;p33" descr=""/>
          <p:cNvPicPr/>
          <p:nvPr/>
        </p:nvPicPr>
        <p:blipFill>
          <a:blip r:embed="rId1"/>
          <a:stretch/>
        </p:blipFill>
        <p:spPr>
          <a:xfrm>
            <a:off x="5168520" y="2768760"/>
            <a:ext cx="3423240" cy="2013840"/>
          </a:xfrm>
          <a:prstGeom prst="rect">
            <a:avLst/>
          </a:prstGeom>
          <a:ln>
            <a:noFill/>
          </a:ln>
        </p:spPr>
      </p:pic>
      <p:pic>
        <p:nvPicPr>
          <p:cNvPr id="206" name="Google Shape;270;p33" descr=""/>
          <p:cNvPicPr/>
          <p:nvPr/>
        </p:nvPicPr>
        <p:blipFill>
          <a:blip r:embed="rId2"/>
          <a:stretch/>
        </p:blipFill>
        <p:spPr>
          <a:xfrm>
            <a:off x="735120" y="2528640"/>
            <a:ext cx="3836520" cy="2418480"/>
          </a:xfrm>
          <a:prstGeom prst="rect">
            <a:avLst/>
          </a:prstGeom>
          <a:ln>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7" name="TextShape 1"/>
          <p:cNvSpPr txBox="1"/>
          <p:nvPr/>
        </p:nvSpPr>
        <p:spPr>
          <a:xfrm>
            <a:off x="1297440" y="1307880"/>
            <a:ext cx="717084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Instead of 3D printing for prototyping purposes, a final version of the enclosure could be made out of a molded or machined material (likely in plastic or aluminum).</a:t>
            </a:r>
            <a:endParaRPr b="0" lang="en-CA" sz="1300" spc="-1" strike="noStrike">
              <a:solidFill>
                <a:srgbClr val="000000"/>
              </a:solidFill>
              <a:latin typeface="Arial"/>
            </a:endParaRPr>
          </a:p>
          <a:p>
            <a:pPr>
              <a:lnSpc>
                <a:spcPct val="115000"/>
              </a:lnSpc>
              <a:spcBef>
                <a:spcPts val="1599"/>
              </a:spcBef>
              <a:spcAft>
                <a:spcPts val="1599"/>
              </a:spcAft>
            </a:pPr>
            <a:endParaRPr b="0" lang="en-CA" sz="1300" spc="-1" strike="noStrike">
              <a:solidFill>
                <a:srgbClr val="000000"/>
              </a:solidFill>
              <a:latin typeface="Arial"/>
            </a:endParaRPr>
          </a:p>
        </p:txBody>
      </p:sp>
      <p:sp>
        <p:nvSpPr>
          <p:cNvPr id="208" name="TextShape 2"/>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Execution of future improvements:</a:t>
            </a:r>
            <a:br/>
            <a:r>
              <a:rPr b="1" lang="en-CA" sz="1800" spc="-1" strike="noStrike">
                <a:solidFill>
                  <a:srgbClr val="ffffff"/>
                </a:solidFill>
                <a:latin typeface="Montserrat"/>
                <a:ea typeface="Montserrat"/>
              </a:rPr>
              <a:t>Manufacturing - materials, etc...</a:t>
            </a:r>
            <a:endParaRPr b="0" lang="en-CA" sz="1800" spc="-1" strike="noStrike">
              <a:solidFill>
                <a:srgbClr val="000000"/>
              </a:solidFill>
              <a:latin typeface="Arial"/>
            </a:endParaRPr>
          </a:p>
        </p:txBody>
      </p:sp>
      <p:pic>
        <p:nvPicPr>
          <p:cNvPr id="209" name="Google Shape;277;p34" descr=""/>
          <p:cNvPicPr/>
          <p:nvPr/>
        </p:nvPicPr>
        <p:blipFill>
          <a:blip r:embed="rId1"/>
          <a:stretch/>
        </p:blipFill>
        <p:spPr>
          <a:xfrm>
            <a:off x="5323680" y="2209320"/>
            <a:ext cx="2705760" cy="2705760"/>
          </a:xfrm>
          <a:prstGeom prst="rect">
            <a:avLst/>
          </a:prstGeom>
          <a:ln>
            <a:noFill/>
          </a:ln>
        </p:spPr>
      </p:pic>
      <p:pic>
        <p:nvPicPr>
          <p:cNvPr id="210" name="Google Shape;278;p34" descr=""/>
          <p:cNvPicPr/>
          <p:nvPr/>
        </p:nvPicPr>
        <p:blipFill>
          <a:blip r:embed="rId2"/>
          <a:stretch/>
        </p:blipFill>
        <p:spPr>
          <a:xfrm>
            <a:off x="1468440" y="2230920"/>
            <a:ext cx="3103200" cy="2662200"/>
          </a:xfrm>
          <a:prstGeom prst="rect">
            <a:avLst/>
          </a:prstGeom>
          <a:ln>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TextShape 1"/>
          <p:cNvSpPr txBox="1"/>
          <p:nvPr/>
        </p:nvSpPr>
        <p:spPr>
          <a:xfrm>
            <a:off x="823680" y="866880"/>
            <a:ext cx="4586760" cy="3520800"/>
          </a:xfrm>
          <a:prstGeom prst="rect">
            <a:avLst/>
          </a:prstGeom>
          <a:noFill/>
          <a:ln>
            <a:noFill/>
          </a:ln>
        </p:spPr>
        <p:txBody>
          <a:bodyPr tIns="91440" bIns="91440" anchor="ctr">
            <a:noAutofit/>
          </a:bodyPr>
          <a:p>
            <a:pPr>
              <a:lnSpc>
                <a:spcPct val="100000"/>
              </a:lnSpc>
            </a:pPr>
            <a:r>
              <a:rPr b="0" lang="en-CA" sz="2800" spc="-1" strike="noStrike">
                <a:solidFill>
                  <a:srgbClr val="ffffff"/>
                </a:solidFill>
                <a:latin typeface="Montserrat"/>
                <a:ea typeface="Montserrat"/>
              </a:rPr>
              <a:t>Thank you for your attention!</a:t>
            </a:r>
            <a:br/>
            <a:br/>
            <a:r>
              <a:rPr b="1" i="1" lang="en-CA" sz="1800" spc="-1" strike="noStrike">
                <a:solidFill>
                  <a:srgbClr val="ffffff"/>
                </a:solidFill>
                <a:latin typeface="Montserrat"/>
                <a:ea typeface="Montserrat"/>
              </a:rPr>
              <a:t>LUQ </a:t>
            </a:r>
            <a:r>
              <a:rPr b="1" lang="en-CA" sz="1800" spc="-1" strike="noStrike">
                <a:solidFill>
                  <a:srgbClr val="ffffff"/>
                </a:solidFill>
                <a:latin typeface="Montserrat"/>
                <a:ea typeface="Montserrat"/>
              </a:rPr>
              <a:t>hopes you are interested in our </a:t>
            </a:r>
            <a:r>
              <a:rPr b="1" i="1" lang="en-CA" sz="1800" spc="-1" strike="noStrike">
                <a:solidFill>
                  <a:srgbClr val="ffffff"/>
                </a:solidFill>
                <a:latin typeface="Montserrat"/>
                <a:ea typeface="Montserrat"/>
              </a:rPr>
              <a:t>MetroTuner Pro</a:t>
            </a:r>
            <a:r>
              <a:rPr b="1" lang="en-CA" sz="1800" spc="-1" strike="noStrike">
                <a:solidFill>
                  <a:srgbClr val="ffffff"/>
                </a:solidFill>
                <a:latin typeface="Montserrat"/>
                <a:ea typeface="Montserrat"/>
              </a:rPr>
              <a:t>!</a:t>
            </a:r>
            <a:endParaRPr b="0" lang="en-CA"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Our project and its purpose</a:t>
            </a:r>
            <a:endParaRPr b="0" lang="en-CA" sz="2400" spc="-1" strike="noStrike">
              <a:solidFill>
                <a:srgbClr val="000000"/>
              </a:solidFill>
              <a:latin typeface="Arial"/>
            </a:endParaRPr>
          </a:p>
        </p:txBody>
      </p:sp>
      <p:sp>
        <p:nvSpPr>
          <p:cNvPr id="157" name="TextShape 2"/>
          <p:cNvSpPr txBox="1"/>
          <p:nvPr/>
        </p:nvSpPr>
        <p:spPr>
          <a:xfrm>
            <a:off x="66600" y="1378440"/>
            <a:ext cx="588312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Our project is the </a:t>
            </a:r>
            <a:r>
              <a:rPr b="1" i="1" lang="en-CA" sz="1300" spc="-1" strike="noStrike">
                <a:solidFill>
                  <a:srgbClr val="ffffff"/>
                </a:solidFill>
                <a:latin typeface="Montserrat"/>
                <a:ea typeface="Montserrat"/>
              </a:rPr>
              <a:t>LUQ MetroTuner Pro</a:t>
            </a:r>
            <a:r>
              <a:rPr b="0" lang="en-CA" sz="1300" spc="-1" strike="noStrike">
                <a:solidFill>
                  <a:srgbClr val="ffffff"/>
                </a:solidFill>
                <a:latin typeface="Montserrat"/>
                <a:ea typeface="Montserrat"/>
              </a:rPr>
              <a:t>: an all-purpose solution in a self-contained system designed to aid you in your musical endeavors. Our product’s main features includes those listed below:</a:t>
            </a:r>
            <a:endParaRPr b="0" lang="en-CA" sz="1300" spc="-1" strike="noStrike">
              <a:solidFill>
                <a:srgbClr val="000000"/>
              </a:solidFill>
              <a:latin typeface="Arial"/>
            </a:endParaRPr>
          </a:p>
          <a:p>
            <a:pPr marL="457200" indent="-310680">
              <a:lnSpc>
                <a:spcPct val="150000"/>
              </a:lnSpc>
              <a:spcBef>
                <a:spcPts val="1599"/>
              </a:spcBef>
              <a:buClr>
                <a:srgbClr val="ffffff"/>
              </a:buClr>
              <a:buFont typeface="Montserrat"/>
              <a:buChar char="●"/>
            </a:pPr>
            <a:r>
              <a:rPr b="0" lang="en-CA" sz="1300" spc="-1" strike="noStrike">
                <a:solidFill>
                  <a:srgbClr val="ffffff"/>
                </a:solidFill>
                <a:latin typeface="Montserrat"/>
                <a:ea typeface="Montserrat"/>
              </a:rPr>
              <a:t>Drone playback with variable note, octave, and wave type</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Tuner with visualization of cents sharp/flat</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Metronome with variable BPM and choice of beat pattern</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Master tuning frequency adjustment</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System volume adjustability</a:t>
            </a:r>
            <a:endParaRPr b="0" lang="en-CA" sz="1300" spc="-1" strike="noStrike">
              <a:solidFill>
                <a:srgbClr val="000000"/>
              </a:solidFill>
              <a:latin typeface="Arial"/>
            </a:endParaRPr>
          </a:p>
        </p:txBody>
      </p:sp>
      <p:pic>
        <p:nvPicPr>
          <p:cNvPr id="158" name="Google Shape;149;p15" descr=""/>
          <p:cNvPicPr/>
          <p:nvPr/>
        </p:nvPicPr>
        <p:blipFill>
          <a:blip r:embed="rId1"/>
          <a:srcRect l="23403" t="0" r="17041" b="0"/>
          <a:stretch/>
        </p:blipFill>
        <p:spPr>
          <a:xfrm>
            <a:off x="5822640" y="1310760"/>
            <a:ext cx="3225960" cy="3046320"/>
          </a:xfrm>
          <a:prstGeom prst="rect">
            <a:avLst/>
          </a:prstGeom>
          <a:ln>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Real-world applications of our product</a:t>
            </a:r>
            <a:endParaRPr b="0" lang="en-CA" sz="2400" spc="-1" strike="noStrike">
              <a:solidFill>
                <a:srgbClr val="000000"/>
              </a:solidFill>
              <a:latin typeface="Arial"/>
            </a:endParaRPr>
          </a:p>
        </p:txBody>
      </p:sp>
      <p:sp>
        <p:nvSpPr>
          <p:cNvPr id="160" name="TextShape 2"/>
          <p:cNvSpPr txBox="1"/>
          <p:nvPr/>
        </p:nvSpPr>
        <p:spPr>
          <a:xfrm>
            <a:off x="1297440" y="1560600"/>
            <a:ext cx="703872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Our product is a practical solution to a couple of key issues that affect all types of musicians, from hobbyist to professional. Issues that our product solves that musicians face include but are not limited to:</a:t>
            </a:r>
            <a:endParaRPr b="0" lang="en-CA" sz="1300" spc="-1" strike="noStrike">
              <a:solidFill>
                <a:srgbClr val="000000"/>
              </a:solidFill>
              <a:latin typeface="Arial"/>
            </a:endParaRPr>
          </a:p>
          <a:p>
            <a:pPr marL="457200" indent="-310680">
              <a:lnSpc>
                <a:spcPct val="150000"/>
              </a:lnSpc>
              <a:spcBef>
                <a:spcPts val="1599"/>
              </a:spcBef>
              <a:buClr>
                <a:srgbClr val="ffffff"/>
              </a:buClr>
              <a:buFont typeface="Montserrat"/>
              <a:buChar char="●"/>
            </a:pPr>
            <a:r>
              <a:rPr b="0" lang="en-CA" sz="1300" spc="-1" strike="noStrike">
                <a:solidFill>
                  <a:srgbClr val="ffffff"/>
                </a:solidFill>
                <a:latin typeface="Montserrat"/>
                <a:ea typeface="Montserrat"/>
              </a:rPr>
              <a:t>Playing out of time, or with inaccurate rhythm</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Instrument out of tune (inaccurate intonation)</a:t>
            </a:r>
            <a:endParaRPr b="0" lang="en-CA" sz="1300" spc="-1" strike="noStrike">
              <a:solidFill>
                <a:srgbClr val="000000"/>
              </a:solidFill>
              <a:latin typeface="Arial"/>
            </a:endParaRPr>
          </a:p>
          <a:p>
            <a:pPr marL="457200" indent="-310680">
              <a:lnSpc>
                <a:spcPct val="150000"/>
              </a:lnSpc>
              <a:buClr>
                <a:srgbClr val="ffffff"/>
              </a:buClr>
              <a:buFont typeface="Montserrat"/>
              <a:buChar char="●"/>
            </a:pPr>
            <a:r>
              <a:rPr b="0" lang="en-CA" sz="1300" spc="-1" strike="noStrike">
                <a:solidFill>
                  <a:srgbClr val="ffffff"/>
                </a:solidFill>
                <a:latin typeface="Montserrat"/>
                <a:ea typeface="Montserrat"/>
              </a:rPr>
              <a:t>Difficulty matching a certain note and hearing the intervals of a melody</a:t>
            </a:r>
            <a:endParaRPr b="0" lang="en-CA" sz="1300" spc="-1" strike="noStrike">
              <a:solidFill>
                <a:srgbClr val="000000"/>
              </a:solidFill>
              <a:latin typeface="Arial"/>
            </a:endParaRPr>
          </a:p>
          <a:p>
            <a:pPr>
              <a:lnSpc>
                <a:spcPct val="115000"/>
              </a:lnSpc>
              <a:spcBef>
                <a:spcPts val="1599"/>
              </a:spcBef>
              <a:spcAft>
                <a:spcPts val="1599"/>
              </a:spcAft>
            </a:pPr>
            <a:r>
              <a:rPr b="0" lang="en-CA" sz="1300" spc="-1" strike="noStrike">
                <a:solidFill>
                  <a:srgbClr val="ffffff"/>
                </a:solidFill>
                <a:latin typeface="Montserrat"/>
                <a:ea typeface="Montserrat"/>
              </a:rPr>
              <a:t>Each of the major functions of our product are presented in its own tab for an intuitive user experience:</a:t>
            </a:r>
            <a:endParaRPr b="0" lang="en-CA"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1297440" y="393840"/>
            <a:ext cx="7038720" cy="913680"/>
          </a:xfrm>
          <a:prstGeom prst="rect">
            <a:avLst/>
          </a:prstGeom>
          <a:noFill/>
          <a:ln>
            <a:noFill/>
          </a:ln>
        </p:spPr>
        <p:txBody>
          <a:bodyPr tIns="91440" bIns="91440">
            <a:noAutofit/>
          </a:bodyPr>
          <a:p>
            <a:endParaRPr b="0" lang="en-CA" sz="1400" spc="-1" strike="noStrike">
              <a:solidFill>
                <a:srgbClr val="000000"/>
              </a:solidFill>
              <a:latin typeface="Arial"/>
            </a:endParaRPr>
          </a:p>
        </p:txBody>
      </p:sp>
      <p:sp>
        <p:nvSpPr>
          <p:cNvPr id="162" name="TextShape 2"/>
          <p:cNvSpPr txBox="1"/>
          <p:nvPr/>
        </p:nvSpPr>
        <p:spPr>
          <a:xfrm>
            <a:off x="1297440" y="1567440"/>
            <a:ext cx="7038720" cy="2910960"/>
          </a:xfrm>
          <a:prstGeom prst="rect">
            <a:avLst/>
          </a:prstGeom>
          <a:noFill/>
          <a:ln>
            <a:noFill/>
          </a:ln>
        </p:spPr>
        <p:txBody>
          <a:bodyPr tIns="91440" bIns="91440">
            <a:noAutofit/>
          </a:bodyPr>
          <a:p>
            <a:endParaRPr b="0" lang="en-CA" sz="1400" spc="-1" strike="noStrike">
              <a:solidFill>
                <a:srgbClr val="000000"/>
              </a:solidFill>
              <a:latin typeface="Arial"/>
            </a:endParaRPr>
          </a:p>
        </p:txBody>
      </p:sp>
      <p:pic>
        <p:nvPicPr>
          <p:cNvPr id="163" name="Google Shape;162;p17" descr=""/>
          <p:cNvPicPr/>
          <p:nvPr/>
        </p:nvPicPr>
        <p:blipFill>
          <a:blip r:embed="rId1"/>
          <a:stretch/>
        </p:blipFill>
        <p:spPr>
          <a:xfrm>
            <a:off x="152280" y="-273600"/>
            <a:ext cx="8793720" cy="541692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TextShape 1"/>
          <p:cNvSpPr txBox="1"/>
          <p:nvPr/>
        </p:nvSpPr>
        <p:spPr>
          <a:xfrm>
            <a:off x="1297440" y="393840"/>
            <a:ext cx="7038720" cy="913680"/>
          </a:xfrm>
          <a:prstGeom prst="rect">
            <a:avLst/>
          </a:prstGeom>
          <a:noFill/>
          <a:ln>
            <a:noFill/>
          </a:ln>
        </p:spPr>
        <p:txBody>
          <a:bodyPr tIns="91440" bIns="91440">
            <a:noAutofit/>
          </a:bodyPr>
          <a:p>
            <a:endParaRPr b="0" lang="en-CA" sz="1400" spc="-1" strike="noStrike">
              <a:solidFill>
                <a:srgbClr val="000000"/>
              </a:solidFill>
              <a:latin typeface="Arial"/>
            </a:endParaRPr>
          </a:p>
        </p:txBody>
      </p:sp>
      <p:sp>
        <p:nvSpPr>
          <p:cNvPr id="165" name="TextShape 2"/>
          <p:cNvSpPr txBox="1"/>
          <p:nvPr/>
        </p:nvSpPr>
        <p:spPr>
          <a:xfrm>
            <a:off x="1297440" y="1567440"/>
            <a:ext cx="7038720" cy="2910960"/>
          </a:xfrm>
          <a:prstGeom prst="rect">
            <a:avLst/>
          </a:prstGeom>
          <a:noFill/>
          <a:ln>
            <a:noFill/>
          </a:ln>
        </p:spPr>
        <p:txBody>
          <a:bodyPr tIns="91440" bIns="91440">
            <a:noAutofit/>
          </a:bodyPr>
          <a:p>
            <a:endParaRPr b="0" lang="en-CA" sz="1400" spc="-1" strike="noStrike">
              <a:solidFill>
                <a:srgbClr val="000000"/>
              </a:solidFill>
              <a:latin typeface="Arial"/>
            </a:endParaRPr>
          </a:p>
        </p:txBody>
      </p:sp>
      <p:pic>
        <p:nvPicPr>
          <p:cNvPr id="166" name="Google Shape;169;p18" descr=""/>
          <p:cNvPicPr/>
          <p:nvPr/>
        </p:nvPicPr>
        <p:blipFill>
          <a:blip r:embed="rId1"/>
          <a:stretch/>
        </p:blipFill>
        <p:spPr>
          <a:xfrm>
            <a:off x="152280" y="-268920"/>
            <a:ext cx="8786160" cy="541188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1297440" y="393840"/>
            <a:ext cx="7038720" cy="913680"/>
          </a:xfrm>
          <a:prstGeom prst="rect">
            <a:avLst/>
          </a:prstGeom>
          <a:noFill/>
          <a:ln>
            <a:noFill/>
          </a:ln>
        </p:spPr>
        <p:txBody>
          <a:bodyPr tIns="91440" bIns="91440">
            <a:noAutofit/>
          </a:bodyPr>
          <a:p>
            <a:endParaRPr b="0" lang="en-CA" sz="1400" spc="-1" strike="noStrike">
              <a:solidFill>
                <a:srgbClr val="000000"/>
              </a:solidFill>
              <a:latin typeface="Arial"/>
            </a:endParaRPr>
          </a:p>
        </p:txBody>
      </p:sp>
      <p:sp>
        <p:nvSpPr>
          <p:cNvPr id="168" name="TextShape 2"/>
          <p:cNvSpPr txBox="1"/>
          <p:nvPr/>
        </p:nvSpPr>
        <p:spPr>
          <a:xfrm>
            <a:off x="1297440" y="1567440"/>
            <a:ext cx="7038720" cy="2910960"/>
          </a:xfrm>
          <a:prstGeom prst="rect">
            <a:avLst/>
          </a:prstGeom>
          <a:noFill/>
          <a:ln>
            <a:noFill/>
          </a:ln>
        </p:spPr>
        <p:txBody>
          <a:bodyPr tIns="91440" bIns="91440">
            <a:noAutofit/>
          </a:bodyPr>
          <a:p>
            <a:endParaRPr b="0" lang="en-CA" sz="1400" spc="-1" strike="noStrike">
              <a:solidFill>
                <a:srgbClr val="000000"/>
              </a:solidFill>
              <a:latin typeface="Arial"/>
            </a:endParaRPr>
          </a:p>
        </p:txBody>
      </p:sp>
      <p:pic>
        <p:nvPicPr>
          <p:cNvPr id="169" name="Google Shape;176;p19" descr=""/>
          <p:cNvPicPr/>
          <p:nvPr/>
        </p:nvPicPr>
        <p:blipFill>
          <a:blip r:embed="rId1"/>
          <a:stretch/>
        </p:blipFill>
        <p:spPr>
          <a:xfrm>
            <a:off x="152280" y="-280080"/>
            <a:ext cx="8804160" cy="542304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 name="TextShape 1"/>
          <p:cNvSpPr txBox="1"/>
          <p:nvPr/>
        </p:nvSpPr>
        <p:spPr>
          <a:xfrm>
            <a:off x="1155960" y="12492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How we would market/sell it</a:t>
            </a:r>
            <a:endParaRPr b="0" lang="en-CA" sz="2400" spc="-1" strike="noStrike">
              <a:solidFill>
                <a:srgbClr val="000000"/>
              </a:solidFill>
              <a:latin typeface="Arial"/>
            </a:endParaRPr>
          </a:p>
        </p:txBody>
      </p:sp>
      <p:sp>
        <p:nvSpPr>
          <p:cNvPr id="171" name="TextShape 2"/>
          <p:cNvSpPr txBox="1"/>
          <p:nvPr/>
        </p:nvSpPr>
        <p:spPr>
          <a:xfrm>
            <a:off x="1155960" y="591120"/>
            <a:ext cx="703872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Our target audience include musically inclined individuals, enthusiasts, music teachers, conductors, etc. Knowing this, we can create adverts that focus on this target audience.</a:t>
            </a:r>
            <a:endParaRPr b="0" lang="en-CA" sz="1300" spc="-1" strike="noStrike">
              <a:solidFill>
                <a:srgbClr val="000000"/>
              </a:solidFill>
              <a:latin typeface="Arial"/>
            </a:endParaRPr>
          </a:p>
          <a:p>
            <a:pPr>
              <a:lnSpc>
                <a:spcPct val="115000"/>
              </a:lnSpc>
              <a:spcBef>
                <a:spcPts val="1599"/>
              </a:spcBef>
            </a:pPr>
            <a:r>
              <a:rPr b="0" lang="en-CA" sz="1300" spc="-1" strike="noStrike">
                <a:solidFill>
                  <a:srgbClr val="ffffff"/>
                </a:solidFill>
                <a:latin typeface="Montserrat"/>
                <a:ea typeface="Montserrat"/>
              </a:rPr>
              <a:t>One major selling point of our product is the convenience factor it presents itself with; as a practice aid for musicians, it offers virtually all of the immediate functionality one might require.</a:t>
            </a:r>
            <a:endParaRPr b="0" lang="en-CA" sz="1300" spc="-1" strike="noStrike">
              <a:solidFill>
                <a:srgbClr val="000000"/>
              </a:solidFill>
              <a:latin typeface="Arial"/>
            </a:endParaRPr>
          </a:p>
          <a:p>
            <a:pPr>
              <a:lnSpc>
                <a:spcPct val="115000"/>
              </a:lnSpc>
              <a:spcBef>
                <a:spcPts val="1599"/>
              </a:spcBef>
              <a:spcAft>
                <a:spcPts val="1599"/>
              </a:spcAft>
            </a:pPr>
            <a:endParaRPr b="0" lang="en-CA" sz="1300" spc="-1" strike="noStrike">
              <a:solidFill>
                <a:srgbClr val="000000"/>
              </a:solidFill>
              <a:latin typeface="Arial"/>
            </a:endParaRPr>
          </a:p>
        </p:txBody>
      </p:sp>
      <p:pic>
        <p:nvPicPr>
          <p:cNvPr id="172" name="Google Shape;188;p21" descr=""/>
          <p:cNvPicPr/>
          <p:nvPr/>
        </p:nvPicPr>
        <p:blipFill>
          <a:blip r:embed="rId1"/>
          <a:srcRect l="14107" t="0" r="11848" b="0"/>
          <a:stretch/>
        </p:blipFill>
        <p:spPr>
          <a:xfrm>
            <a:off x="4444560" y="2290680"/>
            <a:ext cx="3027600" cy="2300040"/>
          </a:xfrm>
          <a:prstGeom prst="rect">
            <a:avLst/>
          </a:prstGeom>
          <a:ln>
            <a:noFill/>
          </a:ln>
        </p:spPr>
      </p:pic>
      <p:sp>
        <p:nvSpPr>
          <p:cNvPr id="173" name="CustomShape 3"/>
          <p:cNvSpPr/>
          <p:nvPr/>
        </p:nvSpPr>
        <p:spPr>
          <a:xfrm>
            <a:off x="1155960" y="2428920"/>
            <a:ext cx="2954520" cy="2023200"/>
          </a:xfrm>
          <a:prstGeom prst="rect">
            <a:avLst/>
          </a:prstGeom>
          <a:noFill/>
          <a:ln>
            <a:noFill/>
          </a:ln>
        </p:spPr>
        <p:style>
          <a:lnRef idx="0"/>
          <a:fillRef idx="0"/>
          <a:effectRef idx="0"/>
          <a:fontRef idx="minor"/>
        </p:style>
        <p:txBody>
          <a:bodyPr tIns="91440" bIns="91440">
            <a:noAutofit/>
          </a:bodyPr>
          <a:p>
            <a:pPr>
              <a:lnSpc>
                <a:spcPct val="115000"/>
              </a:lnSpc>
            </a:pPr>
            <a:r>
              <a:rPr b="0" lang="en-CA" sz="1300" spc="-1" strike="noStrike">
                <a:solidFill>
                  <a:srgbClr val="ffffff"/>
                </a:solidFill>
                <a:latin typeface="Montserrat"/>
                <a:ea typeface="Montserrat"/>
              </a:rPr>
              <a:t>Since our product includes many features, we would likely be able to market it as a “Pro” device, allowing us to charge a higher cost to make up for the cost of development and parts.</a:t>
            </a:r>
            <a:endParaRPr b="0" lang="en-CA" sz="1300" spc="-1" strike="noStrike">
              <a:latin typeface="Arial"/>
            </a:endParaRPr>
          </a:p>
          <a:p>
            <a:pPr>
              <a:lnSpc>
                <a:spcPct val="115000"/>
              </a:lnSpc>
              <a:spcBef>
                <a:spcPts val="1599"/>
              </a:spcBef>
            </a:pPr>
            <a:r>
              <a:rPr b="0" lang="en-CA" sz="1300" spc="-1" strike="noStrike">
                <a:solidFill>
                  <a:srgbClr val="ffffff"/>
                </a:solidFill>
                <a:latin typeface="Montserrat"/>
                <a:ea typeface="Montserrat"/>
              </a:rPr>
              <a:t>In a practice setting, our product proves to be useful. As a portable device, however, it leaves something to be desired...</a:t>
            </a:r>
            <a:endParaRPr b="0" lang="en-CA" sz="1300" spc="-1" strike="noStrike">
              <a:latin typeface="Arial"/>
            </a:endParaRPr>
          </a:p>
          <a:p>
            <a:pPr>
              <a:lnSpc>
                <a:spcPct val="100000"/>
              </a:lnSpc>
              <a:spcBef>
                <a:spcPts val="1599"/>
              </a:spcBef>
            </a:pPr>
            <a:endParaRPr b="0" lang="en-CA" sz="13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 name="TextShape 1"/>
          <p:cNvSpPr txBox="1"/>
          <p:nvPr/>
        </p:nvSpPr>
        <p:spPr>
          <a:xfrm>
            <a:off x="1297440" y="393840"/>
            <a:ext cx="7038720" cy="913680"/>
          </a:xfrm>
          <a:prstGeom prst="rect">
            <a:avLst/>
          </a:prstGeom>
          <a:noFill/>
          <a:ln>
            <a:noFill/>
          </a:ln>
        </p:spPr>
        <p:txBody>
          <a:bodyPr tIns="91440" bIns="91440">
            <a:noAutofit/>
          </a:bodyPr>
          <a:p>
            <a:pPr>
              <a:lnSpc>
                <a:spcPct val="100000"/>
              </a:lnSpc>
            </a:pPr>
            <a:r>
              <a:rPr b="0" lang="en-CA" sz="2400" spc="-1" strike="noStrike">
                <a:solidFill>
                  <a:srgbClr val="ffffff"/>
                </a:solidFill>
                <a:latin typeface="Montserrat"/>
                <a:ea typeface="Montserrat"/>
              </a:rPr>
              <a:t>Competing products and the competitive advantages of our product</a:t>
            </a:r>
            <a:endParaRPr b="0" lang="en-CA" sz="2400" spc="-1" strike="noStrike">
              <a:solidFill>
                <a:srgbClr val="000000"/>
              </a:solidFill>
              <a:latin typeface="Arial"/>
            </a:endParaRPr>
          </a:p>
        </p:txBody>
      </p:sp>
      <p:sp>
        <p:nvSpPr>
          <p:cNvPr id="175" name="TextShape 2"/>
          <p:cNvSpPr txBox="1"/>
          <p:nvPr/>
        </p:nvSpPr>
        <p:spPr>
          <a:xfrm>
            <a:off x="1297440" y="1567440"/>
            <a:ext cx="7038720" cy="2910960"/>
          </a:xfrm>
          <a:prstGeom prst="rect">
            <a:avLst/>
          </a:prstGeom>
          <a:noFill/>
          <a:ln>
            <a:noFill/>
          </a:ln>
        </p:spPr>
        <p:txBody>
          <a:bodyPr tIns="91440" bIns="91440">
            <a:noAutofit/>
          </a:bodyPr>
          <a:p>
            <a:pPr>
              <a:lnSpc>
                <a:spcPct val="115000"/>
              </a:lnSpc>
            </a:pPr>
            <a:r>
              <a:rPr b="0" lang="en-CA" sz="1300" spc="-1" strike="noStrike">
                <a:solidFill>
                  <a:srgbClr val="ffffff"/>
                </a:solidFill>
                <a:latin typeface="Montserrat"/>
                <a:ea typeface="Montserrat"/>
              </a:rPr>
              <a:t>A wide variety of tuners, metronomes, and drones exist and are sold individually at moderately low prices, as both physical objects and apps. These products offer a portable and easy-to-use experience, often with a single purpose.</a:t>
            </a:r>
            <a:endParaRPr b="0" lang="en-CA" sz="1300" spc="-1" strike="noStrike">
              <a:solidFill>
                <a:srgbClr val="000000"/>
              </a:solidFill>
              <a:latin typeface="Arial"/>
            </a:endParaRPr>
          </a:p>
          <a:p>
            <a:pPr>
              <a:lnSpc>
                <a:spcPct val="115000"/>
              </a:lnSpc>
              <a:spcBef>
                <a:spcPts val="1599"/>
              </a:spcBef>
            </a:pPr>
            <a:r>
              <a:rPr b="0" lang="en-CA" sz="1300" spc="-1" strike="noStrike">
                <a:solidFill>
                  <a:srgbClr val="ffffff"/>
                </a:solidFill>
                <a:latin typeface="Montserrat"/>
                <a:ea typeface="Montserrat"/>
              </a:rPr>
              <a:t>As a tool for musicians in a practice setting, our product offers features that nearly no other device offers in one single unit. We believe that consumers would be drawn to our product for its convenience as well as its ease of use. For this reason, the </a:t>
            </a:r>
            <a:r>
              <a:rPr b="1" i="1" lang="en-CA" sz="1300" spc="-1" strike="noStrike">
                <a:solidFill>
                  <a:srgbClr val="ffffff"/>
                </a:solidFill>
                <a:latin typeface="Montserrat"/>
                <a:ea typeface="Montserrat"/>
              </a:rPr>
              <a:t>MetroTuner Pro</a:t>
            </a:r>
            <a:r>
              <a:rPr b="0" lang="en-CA" sz="1300" spc="-1" strike="noStrike">
                <a:solidFill>
                  <a:srgbClr val="ffffff"/>
                </a:solidFill>
                <a:latin typeface="Montserrat"/>
                <a:ea typeface="Montserrat"/>
              </a:rPr>
              <a:t> is single-handedly able to take the place of a variety of different products a musician might need.</a:t>
            </a:r>
            <a:endParaRPr b="0" lang="en-CA" sz="1300" spc="-1" strike="noStrike">
              <a:solidFill>
                <a:srgbClr val="000000"/>
              </a:solidFill>
              <a:latin typeface="Arial"/>
            </a:endParaRPr>
          </a:p>
          <a:p>
            <a:pPr>
              <a:lnSpc>
                <a:spcPct val="115000"/>
              </a:lnSpc>
              <a:spcBef>
                <a:spcPts val="1599"/>
              </a:spcBef>
            </a:pPr>
            <a:r>
              <a:rPr b="0" lang="en-CA" sz="1300" spc="-1" strike="noStrike">
                <a:solidFill>
                  <a:srgbClr val="ffffff"/>
                </a:solidFill>
                <a:latin typeface="Montserrat"/>
                <a:ea typeface="Montserrat"/>
              </a:rPr>
              <a:t>Let’s see some examples of competing products...</a:t>
            </a:r>
            <a:endParaRPr b="0" lang="en-CA" sz="1300" spc="-1" strike="noStrike">
              <a:solidFill>
                <a:srgbClr val="000000"/>
              </a:solidFill>
              <a:latin typeface="Arial"/>
            </a:endParaRPr>
          </a:p>
          <a:p>
            <a:pPr>
              <a:lnSpc>
                <a:spcPct val="115000"/>
              </a:lnSpc>
              <a:spcBef>
                <a:spcPts val="1599"/>
              </a:spcBef>
              <a:spcAft>
                <a:spcPts val="1599"/>
              </a:spcAft>
            </a:pPr>
            <a:endParaRPr b="0" lang="en-CA" sz="13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TotalTime>
  <Application>LibreOffice/6.2.0.3$Windows_X86_64 LibreOffice_project/98c6a8a1c6c7b144ce3cc729e34964b47ce25d62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en-CA</dc:language>
  <cp:lastModifiedBy/>
  <dcterms:modified xsi:type="dcterms:W3CDTF">2020-03-01T15:31:36Z</dcterms:modified>
  <cp:revision>1</cp:revision>
  <dc:subject/>
  <dc:title/>
</cp:coreProperties>
</file>